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8" r:id="rId8"/>
    <p:sldId id="265" r:id="rId9"/>
    <p:sldId id="269" r:id="rId10"/>
    <p:sldId id="270" r:id="rId11"/>
    <p:sldId id="271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01BCF-48EA-66AE-C374-B4AFE92C9B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Religion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88E194-B7C2-29A6-0100-5612019BB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Klasse 9</a:t>
            </a:r>
          </a:p>
        </p:txBody>
      </p:sp>
    </p:spTree>
    <p:extLst>
      <p:ext uri="{BB962C8B-B14F-4D97-AF65-F5344CB8AC3E}">
        <p14:creationId xmlns:p14="http://schemas.microsoft.com/office/powerpoint/2010/main" val="27753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FD099-93DC-E2C5-742F-C662C20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Warm 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CAA62-92AB-F6D9-2A27-0E8E23147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22385"/>
            <a:ext cx="9688644" cy="4797198"/>
          </a:xfrm>
        </p:spPr>
        <p:txBody>
          <a:bodyPr>
            <a:normAutofit/>
          </a:bodyPr>
          <a:lstStyle/>
          <a:p>
            <a:r>
              <a:rPr lang="de-DE" sz="6000" i="1" dirty="0" smtClean="0"/>
              <a:t>Um Gutes zu tun, brauche ich keinen Gott! oder doch? </a:t>
            </a:r>
          </a:p>
          <a:p>
            <a:r>
              <a:rPr lang="de-DE" sz="6000" dirty="0" smtClean="0"/>
              <a:t>Nimm Stellung zu der Behauptung. </a:t>
            </a:r>
            <a:endParaRPr lang="de-DE" sz="6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7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186F5-B72D-BBB1-C9B0-85148D44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767DD-BAE8-180D-3D8D-8477F3DDEC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7200" dirty="0" smtClean="0"/>
              <a:t>Wozu braucht man Gott ?</a:t>
            </a:r>
            <a:br>
              <a:rPr lang="de-DE" sz="7200" dirty="0" smtClean="0"/>
            </a:br>
            <a:r>
              <a:rPr lang="de-DE" sz="7200" dirty="0" smtClean="0"/>
              <a:t>II</a:t>
            </a:r>
            <a:endParaRPr lang="de-DE" sz="7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20EBCC-63B4-0C9B-DF0C-2FE2DAF4C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Go(o)d News 4</a:t>
            </a:r>
          </a:p>
        </p:txBody>
      </p:sp>
    </p:spTree>
    <p:extLst>
      <p:ext uri="{BB962C8B-B14F-4D97-AF65-F5344CB8AC3E}">
        <p14:creationId xmlns:p14="http://schemas.microsoft.com/office/powerpoint/2010/main" val="23403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A4ED-DD7C-9E8B-26FE-F6A81A2B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FABE-99C4-1128-469C-DFB87E2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4F6096-59A8-7F70-0766-1B9BF175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49 </a:t>
            </a:r>
            <a:r>
              <a:rPr lang="de-DE" sz="3600" dirty="0"/>
              <a:t>auf.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Wieso die </a:t>
            </a:r>
            <a:r>
              <a:rPr lang="de-DE" sz="3600" dirty="0" smtClean="0"/>
              <a:t>…“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Beantworte die Fragen in </a:t>
            </a:r>
            <a:r>
              <a:rPr lang="de-DE" sz="3600" b="1" dirty="0"/>
              <a:t>Aufgabe </a:t>
            </a:r>
            <a:r>
              <a:rPr lang="de-DE" sz="3600" b="1" dirty="0" smtClean="0"/>
              <a:t>1</a:t>
            </a:r>
            <a:r>
              <a:rPr lang="de-DE" sz="3600" dirty="0" smtClean="0"/>
              <a:t>. </a:t>
            </a:r>
            <a:endParaRPr lang="de-DE" sz="3600" dirty="0"/>
          </a:p>
          <a:p>
            <a:pPr lvl="1"/>
            <a:r>
              <a:rPr lang="de-DE" sz="3400" b="1" dirty="0">
                <a:solidFill>
                  <a:srgbClr val="92D050"/>
                </a:solidFill>
              </a:rPr>
              <a:t>G-Niveau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err="1" smtClean="0"/>
              <a:t>a+b+c</a:t>
            </a:r>
            <a:r>
              <a:rPr lang="de-DE" sz="3400" dirty="0" smtClean="0"/>
              <a:t>. </a:t>
            </a:r>
            <a:endParaRPr lang="de-DE" sz="3400" dirty="0"/>
          </a:p>
          <a:p>
            <a:pPr lvl="1"/>
            <a:r>
              <a:rPr lang="de-DE" sz="3400" b="1" dirty="0">
                <a:solidFill>
                  <a:srgbClr val="C00000"/>
                </a:solidFill>
              </a:rPr>
              <a:t>M-Niveau</a:t>
            </a:r>
            <a:r>
              <a:rPr lang="de-DE" sz="3400" dirty="0"/>
              <a:t>: </a:t>
            </a:r>
            <a:r>
              <a:rPr lang="de-DE" sz="3400" b="1" dirty="0"/>
              <a:t>Aufgabe 1 </a:t>
            </a:r>
            <a:r>
              <a:rPr lang="de-DE" sz="3400" b="1" dirty="0" smtClean="0"/>
              <a:t>a-e.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Ergebnisse.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7B3E2-FE28-6C9C-0949-16C18B85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32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DCCD-D2A2-DD88-FB4E-33E5644B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5DBB4-DBB7-7AD0-CA69-DAFA9DE2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AFF54-F697-1015-28B6-B90D3660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77500" lnSpcReduction="20000"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In welchen Evangelien steht die Bergpredigt? 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Wer beruft sich wann auf die Bergpredigt?</a:t>
            </a:r>
            <a:endParaRPr lang="de-DE" sz="4000" dirty="0"/>
          </a:p>
          <a:p>
            <a:pPr marL="457200" lvl="1" indent="0">
              <a:buNone/>
            </a:pPr>
            <a:endParaRPr lang="de-DE" sz="4000" dirty="0"/>
          </a:p>
          <a:p>
            <a:pPr lvl="1"/>
            <a:r>
              <a:rPr lang="de-DE" sz="4000" dirty="0" smtClean="0"/>
              <a:t>An wen richtet sich die Bergpredigt vorrangig? 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 smtClean="0"/>
              <a:t>Womit stattet Jesus seine Jünger aus?</a:t>
            </a:r>
          </a:p>
          <a:p>
            <a:pPr lvl="1"/>
            <a:endParaRPr lang="de-DE" sz="4000" dirty="0"/>
          </a:p>
          <a:p>
            <a:pPr lvl="1"/>
            <a:r>
              <a:rPr lang="de-DE" sz="4000" dirty="0" smtClean="0"/>
              <a:t>Was ist die Bergpredigt nicht? 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5D88E-C7BB-61B5-A14A-3CF68D8A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77500" lnSpcReduction="20000"/>
          </a:bodyPr>
          <a:lstStyle/>
          <a:p>
            <a:r>
              <a:rPr lang="de-DE" sz="3600" dirty="0" smtClean="0">
                <a:solidFill>
                  <a:schemeClr val="tx1"/>
                </a:solidFill>
              </a:rPr>
              <a:t>Wir lesen „</a:t>
            </a:r>
            <a:r>
              <a:rPr lang="de-DE" sz="3600" b="1" dirty="0" smtClean="0">
                <a:solidFill>
                  <a:schemeClr val="tx1"/>
                </a:solidFill>
              </a:rPr>
              <a:t>Die biblische </a:t>
            </a:r>
            <a:r>
              <a:rPr lang="de-DE" sz="3600" dirty="0" smtClean="0">
                <a:solidFill>
                  <a:schemeClr val="tx1"/>
                </a:solidFill>
              </a:rPr>
              <a:t>…“ (S. 50)</a:t>
            </a:r>
          </a:p>
          <a:p>
            <a:pPr marL="0" indent="0">
              <a:buNone/>
            </a:pPr>
            <a:endParaRPr lang="de-DE" sz="3600" dirty="0" smtClean="0">
              <a:solidFill>
                <a:schemeClr val="tx1"/>
              </a:solidFill>
            </a:endParaRPr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2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Ergebnisse. </a:t>
            </a:r>
          </a:p>
          <a:p>
            <a:pPr marL="457200" lvl="1" indent="0">
              <a:buNone/>
            </a:pPr>
            <a:endParaRPr lang="de-DE" sz="3600" dirty="0" smtClean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 Weshalb spricht man bei christlicher Ethik von Glaubensethik?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Was treibt Christen an, Gutes zu tun? </a:t>
            </a:r>
          </a:p>
          <a:p>
            <a:pPr lvl="1"/>
            <a:r>
              <a:rPr lang="de-DE" sz="3400" dirty="0" smtClean="0">
                <a:solidFill>
                  <a:schemeClr val="tx1"/>
                </a:solidFill>
              </a:rPr>
              <a:t>In welcher Haltung lebt ein Christ wem gegenüber? </a:t>
            </a:r>
            <a:endParaRPr lang="de-DE" sz="34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829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53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</a:p>
          <a:p>
            <a:r>
              <a:rPr lang="de-DE" sz="3600" dirty="0" smtClean="0"/>
              <a:t>Wir lesen „</a:t>
            </a:r>
            <a:r>
              <a:rPr lang="de-DE" sz="3600" b="1" dirty="0" smtClean="0"/>
              <a:t>Kein unwilliger</a:t>
            </a:r>
            <a:r>
              <a:rPr lang="de-DE" sz="3600" dirty="0" smtClean="0"/>
              <a:t>…“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</a:p>
          <a:p>
            <a:pPr lvl="1"/>
            <a:r>
              <a:rPr lang="de-DE" sz="3400" dirty="0" smtClean="0"/>
              <a:t>Beantworte </a:t>
            </a:r>
            <a:r>
              <a:rPr lang="de-DE" sz="3400" dirty="0"/>
              <a:t>die Fragen in </a:t>
            </a:r>
            <a:r>
              <a:rPr lang="de-DE" sz="3400" b="1" dirty="0"/>
              <a:t>Aufgabe </a:t>
            </a:r>
            <a:r>
              <a:rPr lang="de-DE" sz="3400" b="1" dirty="0" smtClean="0"/>
              <a:t>3</a:t>
            </a:r>
            <a:r>
              <a:rPr lang="de-DE" sz="3400" dirty="0" smtClean="0"/>
              <a:t>. </a:t>
            </a:r>
            <a:endParaRPr lang="de-DE" sz="3400" dirty="0"/>
          </a:p>
          <a:p>
            <a:pPr lvl="2"/>
            <a:r>
              <a:rPr lang="de-DE" sz="3200" b="1" dirty="0" smtClean="0">
                <a:solidFill>
                  <a:srgbClr val="92D050"/>
                </a:solidFill>
              </a:rPr>
              <a:t>G-Niveau</a:t>
            </a:r>
            <a:r>
              <a:rPr lang="de-DE" sz="3200" dirty="0" smtClean="0"/>
              <a:t>: </a:t>
            </a:r>
            <a:r>
              <a:rPr lang="de-DE" sz="3200" b="1" dirty="0" smtClean="0"/>
              <a:t>Aufgabe 3 a</a:t>
            </a:r>
            <a:r>
              <a:rPr lang="de-DE" sz="3200" dirty="0" smtClean="0"/>
              <a:t>. </a:t>
            </a:r>
          </a:p>
          <a:p>
            <a:pPr lvl="2"/>
            <a:r>
              <a:rPr lang="de-DE" sz="3200" b="1" dirty="0" smtClean="0">
                <a:solidFill>
                  <a:srgbClr val="C00000"/>
                </a:solidFill>
              </a:rPr>
              <a:t>M-Niveau</a:t>
            </a:r>
            <a:r>
              <a:rPr lang="de-DE" sz="3200" dirty="0" smtClean="0"/>
              <a:t>: </a:t>
            </a:r>
            <a:r>
              <a:rPr lang="de-DE" sz="3200" b="1" dirty="0" smtClean="0"/>
              <a:t>Aufgabe 3 </a:t>
            </a:r>
            <a:r>
              <a:rPr lang="de-DE" sz="3200" b="1" dirty="0" err="1" smtClean="0"/>
              <a:t>a+b</a:t>
            </a:r>
            <a:r>
              <a:rPr lang="de-DE" sz="3200" b="1" dirty="0" smtClean="0"/>
              <a:t>.</a:t>
            </a:r>
            <a:endParaRPr lang="de-DE" sz="3200" dirty="0" smtClean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822D-B21B-445A-079A-0DE3552D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9EB5C-ECED-17A5-7A39-B8A499A8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49C07-B3D8-0CCA-E0CB-4F30B74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rgbClr val="00B050"/>
                </a:solidFill>
              </a:rPr>
              <a:t>SHARE</a:t>
            </a:r>
            <a:r>
              <a:rPr lang="de-DE" sz="5400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de-DE" sz="4000" dirty="0" smtClean="0"/>
              <a:t>Welche Begriffe charakterisieren den Grundton der christlichen Ethik?</a:t>
            </a: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79A786-9C19-A2BC-44EF-D6AF09D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12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/>
              <a:t>Wissen erwerben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dirty="0"/>
              <a:t>Schlage </a:t>
            </a:r>
            <a:r>
              <a:rPr lang="de-DE" sz="3600" b="1" dirty="0"/>
              <a:t>Seite </a:t>
            </a:r>
            <a:r>
              <a:rPr lang="de-DE" sz="3600" b="1" dirty="0" smtClean="0"/>
              <a:t>54 </a:t>
            </a:r>
            <a:r>
              <a:rPr lang="de-DE" sz="3600" dirty="0" smtClean="0"/>
              <a:t>auf</a:t>
            </a:r>
            <a:r>
              <a:rPr lang="de-DE" sz="3600" dirty="0"/>
              <a:t>. </a:t>
            </a:r>
            <a:endParaRPr lang="de-DE" sz="3600" dirty="0" smtClean="0"/>
          </a:p>
          <a:p>
            <a:endParaRPr lang="de-DE" sz="3600" b="1" dirty="0" smtClean="0">
              <a:solidFill>
                <a:srgbClr val="FF0000"/>
              </a:solidFill>
            </a:endParaRPr>
          </a:p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4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Ergebnisse </a:t>
            </a:r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09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C51D-EB7B-5ED6-50D0-F26219278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76B4-B048-2B4F-3FF0-EBD58B5B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Puffer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FFBF1-58C0-5A29-7C5B-1E88EB95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FF0000"/>
                </a:solidFill>
              </a:rPr>
              <a:t>THINK</a:t>
            </a:r>
            <a:endParaRPr lang="de-DE" sz="3600" b="1" dirty="0">
              <a:solidFill>
                <a:srgbClr val="FF0000"/>
              </a:solidFill>
            </a:endParaRPr>
          </a:p>
          <a:p>
            <a:pPr lvl="1"/>
            <a:r>
              <a:rPr lang="de-DE" sz="3400" dirty="0" smtClean="0"/>
              <a:t>Bearbeite </a:t>
            </a:r>
            <a:r>
              <a:rPr lang="de-DE" sz="3400" b="1" dirty="0" smtClean="0"/>
              <a:t>Aufgabe 5</a:t>
            </a:r>
            <a:r>
              <a:rPr lang="de-DE" sz="3400" dirty="0" smtClean="0"/>
              <a:t>. </a:t>
            </a:r>
            <a:endParaRPr lang="de-DE" sz="3400" dirty="0"/>
          </a:p>
          <a:p>
            <a:pPr marL="0" indent="0">
              <a:buNone/>
            </a:pPr>
            <a:endParaRPr lang="de-DE" sz="1100" dirty="0"/>
          </a:p>
          <a:p>
            <a:r>
              <a:rPr lang="de-DE" sz="3600" b="1" dirty="0">
                <a:solidFill>
                  <a:srgbClr val="FFC000"/>
                </a:solidFill>
              </a:rPr>
              <a:t>PAIR</a:t>
            </a:r>
            <a:r>
              <a:rPr lang="de-DE" sz="3600" dirty="0"/>
              <a:t> </a:t>
            </a:r>
          </a:p>
          <a:p>
            <a:pPr lvl="1"/>
            <a:r>
              <a:rPr lang="de-DE" sz="3600" dirty="0"/>
              <a:t>Besprecht eure </a:t>
            </a:r>
            <a:r>
              <a:rPr lang="de-DE" sz="3600" dirty="0" smtClean="0"/>
              <a:t>Ergebnisse </a:t>
            </a:r>
          </a:p>
          <a:p>
            <a:pPr lvl="1"/>
            <a:endParaRPr lang="de-DE" sz="3600" dirty="0"/>
          </a:p>
          <a:p>
            <a:r>
              <a:rPr lang="de-DE" sz="3600" b="1" dirty="0" smtClean="0">
                <a:solidFill>
                  <a:srgbClr val="00B050"/>
                </a:solidFill>
              </a:rPr>
              <a:t>SHARE</a:t>
            </a:r>
            <a:r>
              <a:rPr lang="de-DE" sz="3600" dirty="0" smtClean="0">
                <a:solidFill>
                  <a:srgbClr val="00B050"/>
                </a:solidFill>
              </a:rPr>
              <a:t> </a:t>
            </a:r>
            <a:endParaRPr lang="de-DE" sz="3600" dirty="0">
              <a:solidFill>
                <a:srgbClr val="00B050"/>
              </a:solidFill>
            </a:endParaRPr>
          </a:p>
          <a:p>
            <a:pPr lvl="1"/>
            <a:r>
              <a:rPr lang="de-DE" sz="3600" dirty="0" smtClean="0"/>
              <a:t>Was meinst du zu dem Statement?</a:t>
            </a:r>
            <a:endParaRPr lang="de-DE" sz="3600" dirty="0"/>
          </a:p>
          <a:p>
            <a:pPr lvl="1"/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7E35-AD9C-FAEE-88DA-92A421C8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920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65FD-74FD-F9FD-371D-5AAD716C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0DF2C-C416-0430-668A-9CAA0281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Wissen erwerben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1D2ED9-4BDD-3DD6-A917-E010BC310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78061"/>
            <a:ext cx="10178322" cy="5637864"/>
          </a:xfrm>
        </p:spPr>
        <p:txBody>
          <a:bodyPr>
            <a:normAutofit/>
          </a:bodyPr>
          <a:lstStyle/>
          <a:p>
            <a:r>
              <a:rPr lang="de-DE" sz="6600" b="1" dirty="0">
                <a:solidFill>
                  <a:srgbClr val="00B050"/>
                </a:solidFill>
              </a:rPr>
              <a:t>SHARE</a:t>
            </a:r>
            <a:r>
              <a:rPr lang="de-DE" sz="6600" dirty="0">
                <a:solidFill>
                  <a:srgbClr val="00B050"/>
                </a:solidFill>
              </a:rPr>
              <a:t> </a:t>
            </a:r>
          </a:p>
          <a:p>
            <a:pPr lvl="1" algn="just"/>
            <a:r>
              <a:rPr lang="de-DE" sz="4000" dirty="0" smtClean="0"/>
              <a:t>Weshalb sind Werte Menschen wichtig?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Welche Werte sind wichtig?</a:t>
            </a:r>
          </a:p>
          <a:p>
            <a:pPr marL="457200" lvl="1" indent="0" algn="just">
              <a:buNone/>
            </a:pPr>
            <a:endParaRPr lang="de-DE" sz="4000" dirty="0" smtClean="0"/>
          </a:p>
          <a:p>
            <a:pPr lvl="1" algn="just"/>
            <a:r>
              <a:rPr lang="de-DE" sz="4000" dirty="0" smtClean="0"/>
              <a:t>Wo findet H. Clas Halt?</a:t>
            </a: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0FF817-52FF-39FF-35FD-DB6AD52D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99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FAE7B-8988-F5BF-AE54-8EAF1192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8D2F-2AC4-3BB2-DE87-F93B96F9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676"/>
          </a:xfrm>
        </p:spPr>
        <p:txBody>
          <a:bodyPr/>
          <a:lstStyle/>
          <a:p>
            <a:r>
              <a:rPr lang="de-DE" dirty="0" smtClean="0"/>
              <a:t>Abrundung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D78D2-A5CE-AB09-C75C-7BC0A7B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22213"/>
            <a:ext cx="10178322" cy="5093712"/>
          </a:xfrm>
        </p:spPr>
        <p:txBody>
          <a:bodyPr>
            <a:normAutofit lnSpcReduction="10000"/>
          </a:bodyPr>
          <a:lstStyle/>
          <a:p>
            <a:r>
              <a:rPr lang="de-DE" sz="4800" dirty="0"/>
              <a:t>Räume dein Buch in dein Fach. </a:t>
            </a:r>
          </a:p>
          <a:p>
            <a:r>
              <a:rPr lang="de-DE" sz="4800" dirty="0"/>
              <a:t>Räume dann deinen Platz auf. </a:t>
            </a:r>
          </a:p>
          <a:p>
            <a:r>
              <a:rPr lang="de-DE" sz="4800" dirty="0"/>
              <a:t>Bereite alles für die nächste Stunde vor. </a:t>
            </a:r>
          </a:p>
          <a:p>
            <a:endParaRPr lang="de-DE" sz="4800" dirty="0"/>
          </a:p>
          <a:p>
            <a:r>
              <a:rPr lang="de-DE" sz="4800" dirty="0"/>
              <a:t>Unter deiner Bank befindet sich 1x Bibel und 1x Ordner.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4F9973-CFF5-791D-9FD4-FBEC5F4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6054" y="382385"/>
            <a:ext cx="954268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99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297</Words>
  <Application>Microsoft Office PowerPoint</Application>
  <PresentationFormat>Breitbild</PresentationFormat>
  <Paragraphs>85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Impact</vt:lpstr>
      <vt:lpstr>Badge</vt:lpstr>
      <vt:lpstr>Religion</vt:lpstr>
      <vt:lpstr>Warm Up</vt:lpstr>
      <vt:lpstr>Wozu braucht man Gott ? II</vt:lpstr>
      <vt:lpstr>Wissen erwerben</vt:lpstr>
      <vt:lpstr>Wissen erwerben</vt:lpstr>
      <vt:lpstr>Wissen erwerben</vt:lpstr>
      <vt:lpstr>Wissen erwerben</vt:lpstr>
      <vt:lpstr>Wissen erwerben</vt:lpstr>
      <vt:lpstr>Wissen erwerben</vt:lpstr>
      <vt:lpstr>Puffer</vt:lpstr>
      <vt:lpstr>Wissen erwerben</vt:lpstr>
      <vt:lpstr>Abrundung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</dc:title>
  <dc:creator>Henrik Mohn</dc:creator>
  <cp:lastModifiedBy>Henrik Mohn</cp:lastModifiedBy>
  <cp:revision>16</cp:revision>
  <dcterms:created xsi:type="dcterms:W3CDTF">2024-11-02T15:47:26Z</dcterms:created>
  <dcterms:modified xsi:type="dcterms:W3CDTF">2024-12-06T07:57:16Z</dcterms:modified>
</cp:coreProperties>
</file>