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8"/>
  </p:notesMasterIdLst>
  <p:sldIdLst>
    <p:sldId id="256" r:id="rId3"/>
    <p:sldId id="257" r:id="rId4"/>
    <p:sldId id="258" r:id="rId5"/>
    <p:sldId id="259" r:id="rId6"/>
    <p:sldId id="262" r:id="rId7"/>
    <p:sldId id="261" r:id="rId8"/>
    <p:sldId id="260" r:id="rId9"/>
    <p:sldId id="263" r:id="rId10"/>
    <p:sldId id="264" r:id="rId11"/>
    <p:sldId id="265" r:id="rId12"/>
    <p:sldId id="267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FB964F-F6EB-4245-8047-74B0033CFB78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355147-5696-42FA-9B09-C8837171A7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9843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AAD51-281B-4461-AA30-2840DAE209C3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6362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2723D9-4DBD-DEF2-6667-88875F52C8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068D195-A870-C40D-9E13-A0BB851C9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7EAA0B1-E7F1-83B0-1565-E49244A12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060A-9964-4E21-92C2-2E55E0D0D3DD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37C6B6E-8628-5B26-91B9-0C3304EDF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884245-EE63-6AE7-E454-1C530F641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1754-DCBB-4BA3-ABD9-1C3F693E4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8634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8CC046-3893-0E08-0170-8C2518B5F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9BBB5E-79FC-1A5B-BC0F-A60AD8471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09F76F3-BF96-C8B4-7B8D-92859E114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060A-9964-4E21-92C2-2E55E0D0D3DD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00E8BDD-5F50-AF4A-1A14-C4E165536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D58DBD-CC2D-843C-A45A-74E524EBA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1754-DCBB-4BA3-ABD9-1C3F693E4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6589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D8DBA8-9A80-2538-CF7F-2F13B23A4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536F36D-921C-30F7-C011-7279FB274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2920603-E7F2-4EC7-E53D-770938BAD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060A-9964-4E21-92C2-2E55E0D0D3DD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DB59B40-D456-C076-4F7D-EE895EC85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42C4EDE-126C-5B8F-3FA7-1D44E40D4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1754-DCBB-4BA3-ABD9-1C3F693E4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5175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3890E6-283E-3374-D8BF-B32C945B7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F7DD89F-7617-1D4B-9B8B-63D304D65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70DF003-591A-521C-9816-283D651226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E772BD0-3967-3C80-2B6D-0DC1FD491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060A-9964-4E21-92C2-2E55E0D0D3DD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13CF5D-52FA-93ED-BDD3-BB0EDC397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924913E-23C9-C8FF-D5D9-E8BB3C579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1754-DCBB-4BA3-ABD9-1C3F693E4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2794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51161E-A7E4-7CE7-70E7-83ACC4664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21E8F26-6E46-C8A6-A27F-4CBC7CE27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BE88576-537F-0981-F03C-949255E38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1A37D65-324A-2466-7DAD-17FE339FE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0337F26-755C-F386-B2CF-AA6C92BE29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DF392A7-F318-3DE0-7842-AD61E68DA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060A-9964-4E21-92C2-2E55E0D0D3DD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677179B-EA60-CBFC-958E-DB8E2C90D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E298910-80B0-CDD6-2174-AFFCE87A4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1754-DCBB-4BA3-ABD9-1C3F693E4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9205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51AA97-3BE2-CF9B-3489-7B29F5790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76CA85C-98BF-97EE-0B27-D9CCD8026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060A-9964-4E21-92C2-2E55E0D0D3DD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B744F25-0FF2-AAE9-0777-BC5204DE3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F2BA743-8D2A-FA50-4A47-3493B2B3F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1754-DCBB-4BA3-ABD9-1C3F693E4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1239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7996670-4521-9505-E91B-8E7852500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060A-9964-4E21-92C2-2E55E0D0D3DD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D9CF1BD-00E2-242E-512B-276355D48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6D568E9-401C-295B-00FE-6A963EE17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1754-DCBB-4BA3-ABD9-1C3F693E4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4203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6718CB-DE02-036E-E8F6-38EE84E08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8C283D-FA15-B94D-B153-FF7C4892C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53E0559-2B50-B7D1-BDD0-5A149C345A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0741E13-E7A4-6C84-26FD-C0563665A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060A-9964-4E21-92C2-2E55E0D0D3DD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3FE2A9A-2F18-B4B8-F59F-6C0AACCB7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066765A-052F-CC89-A1E9-071B5ECC9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1754-DCBB-4BA3-ABD9-1C3F693E4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593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BD775D-66CB-98F3-C983-97617A14C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DEC4560-D612-4239-A92E-21F801E33B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57DBD2B-0B8E-B8B7-7364-5BB944443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2391D7-6B92-3EA2-1CBB-0C65823DB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060A-9964-4E21-92C2-2E55E0D0D3DD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01FEA87-E6D1-8D21-8DA3-58E604D42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067D097-84D2-6E95-BE5F-5741449BB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1754-DCBB-4BA3-ABD9-1C3F693E4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9604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367767-0AB2-2693-8C1E-6FAD52A24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5CF9A15-616F-F421-8D9E-0BF48C0489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D74802-050D-049D-5103-9EDF7A907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060A-9964-4E21-92C2-2E55E0D0D3DD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5F35A1C-CD0F-9C11-C1BA-924510174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6A907ED-561C-78A1-BFF5-C9DB1F583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1754-DCBB-4BA3-ABD9-1C3F693E4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0139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8147C9D-8A4E-1031-FFFD-5143BAD956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5A9A6B1-5EA6-0B56-AAF1-061EF4722C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D2E1969-832E-BC3C-1E8A-C7EB2886C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060A-9964-4E21-92C2-2E55E0D0D3DD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EFD68B-7645-12A7-7CFF-7AF3BC114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0797E0-6E49-172D-68F0-7C2504821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1754-DCBB-4BA3-ABD9-1C3F693E4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8873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9261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128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1664565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0304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1934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967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9633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8704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8800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834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752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E2C3D7D-6DC5-D689-9E4A-3016FD0F5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A8DDEB4-98BD-7951-5557-4EDA26714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0ABCA3-84FD-0087-4D33-2529008D48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D4060A-9964-4E21-92C2-2E55E0D0D3DD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9D553E-B39E-C0E1-0DBF-20C97AED10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6DA467A-E9AB-B168-0931-511139E78A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C61754-DCBB-4BA3-ABD9-1C3F693E4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0170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84958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01BCF-48EA-66AE-C374-B4AFE92C9B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Religion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88E194-B7C2-29A6-0100-5612019BB0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Klasse 9</a:t>
            </a:r>
          </a:p>
        </p:txBody>
      </p:sp>
    </p:spTree>
    <p:extLst>
      <p:ext uri="{BB962C8B-B14F-4D97-AF65-F5344CB8AC3E}">
        <p14:creationId xmlns:p14="http://schemas.microsoft.com/office/powerpoint/2010/main" val="2775382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FD099-93DC-E2C5-742F-C662C20E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Warm Up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0CAA62-92AB-F6D9-2A27-0E8E23147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441522"/>
          </a:xfrm>
        </p:spPr>
        <p:txBody>
          <a:bodyPr>
            <a:normAutofit/>
          </a:bodyPr>
          <a:lstStyle/>
          <a:p>
            <a:r>
              <a:rPr lang="de-DE" sz="3600" dirty="0"/>
              <a:t>„Gut leben“: Wer will das nicht? 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Besprecht, was eurer Ansicht nach zu einem „guten Leben“ gehört. </a:t>
            </a:r>
          </a:p>
          <a:p>
            <a:pPr marL="457200" lvl="1" indent="0">
              <a:buNone/>
            </a:pPr>
            <a:endParaRPr lang="de-DE" sz="3600" dirty="0"/>
          </a:p>
          <a:p>
            <a:r>
              <a:rPr lang="de-DE" sz="3600" b="1" dirty="0">
                <a:solidFill>
                  <a:srgbClr val="00B050"/>
                </a:solidFill>
              </a:rPr>
              <a:t>SHARE </a:t>
            </a:r>
          </a:p>
          <a:p>
            <a:pPr lvl="1"/>
            <a:r>
              <a:rPr lang="de-DE" sz="3600" dirty="0"/>
              <a:t>Lasst mal hören, wie man gut lebt. </a:t>
            </a:r>
          </a:p>
        </p:txBody>
      </p:sp>
    </p:spTree>
    <p:extLst>
      <p:ext uri="{BB962C8B-B14F-4D97-AF65-F5344CB8AC3E}">
        <p14:creationId xmlns:p14="http://schemas.microsoft.com/office/powerpoint/2010/main" val="139574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186F5-B72D-BBB1-C9B0-85148D44E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6767DD-BAE8-180D-3D8D-8477F3DDEC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Prolog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420EBCC-63B4-0C9B-DF0C-2FE2DAF4C9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Go(o)d News 4</a:t>
            </a:r>
          </a:p>
        </p:txBody>
      </p:sp>
    </p:spTree>
    <p:extLst>
      <p:ext uri="{BB962C8B-B14F-4D97-AF65-F5344CB8AC3E}">
        <p14:creationId xmlns:p14="http://schemas.microsoft.com/office/powerpoint/2010/main" val="2340327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1C469-9F51-D5CA-A37D-3D50D6C22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C3542F-4816-15D3-7235-719A29CF2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56967F-4BCA-6C0D-FE09-C16445B5C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7" y="1178061"/>
            <a:ext cx="10423251" cy="5637864"/>
          </a:xfrm>
        </p:spPr>
        <p:txBody>
          <a:bodyPr>
            <a:normAutofit fontScale="92500" lnSpcReduction="20000"/>
          </a:bodyPr>
          <a:lstStyle/>
          <a:p>
            <a:r>
              <a:rPr lang="de-DE" sz="3600" dirty="0"/>
              <a:t>Nimm das Buch zur Hand. </a:t>
            </a:r>
          </a:p>
          <a:p>
            <a:r>
              <a:rPr lang="de-DE" sz="3600" dirty="0"/>
              <a:t>Schreibe auf die Vorderseite deinen Namen. </a:t>
            </a:r>
          </a:p>
          <a:p>
            <a:r>
              <a:rPr lang="de-DE" sz="3600" dirty="0"/>
              <a:t>Blättere nun durch das Buch und verschaffe dir einen Überblick.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Besprecht, warum das Buch den Titel „Go(o)d News 4“ trägt. </a:t>
            </a:r>
          </a:p>
          <a:p>
            <a:pPr marL="457200" lvl="1" indent="0">
              <a:buNone/>
            </a:pPr>
            <a:endParaRPr lang="de-DE" sz="1200" dirty="0"/>
          </a:p>
          <a:p>
            <a:r>
              <a:rPr lang="de-DE" sz="3600" b="1" dirty="0">
                <a:solidFill>
                  <a:srgbClr val="00B050"/>
                </a:solidFill>
              </a:rPr>
              <a:t>SHARE </a:t>
            </a:r>
          </a:p>
          <a:p>
            <a:pPr lvl="1"/>
            <a:r>
              <a:rPr lang="de-DE" sz="3600" dirty="0"/>
              <a:t>Lege dar, was der Titel an Bedeutung enthält.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854901B-E670-3C87-A13F-E20474219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582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96CAE-F2F2-2039-9C28-6AC2366A7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2DA90C-2502-7673-91EA-E5671DB7B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766F076-7B0D-51C1-3505-98C426EF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7 </a:t>
            </a:r>
            <a:r>
              <a:rPr lang="de-DE" sz="3600" dirty="0"/>
              <a:t>auf. </a:t>
            </a:r>
          </a:p>
          <a:p>
            <a:r>
              <a:rPr lang="de-DE" sz="3600" dirty="0"/>
              <a:t>Wir lesen gemeinsam </a:t>
            </a:r>
            <a:r>
              <a:rPr lang="de-DE" sz="3600" b="1" dirty="0"/>
              <a:t>Seite 7</a:t>
            </a:r>
            <a:r>
              <a:rPr lang="de-DE" sz="3600" dirty="0"/>
              <a:t>. </a:t>
            </a:r>
          </a:p>
          <a:p>
            <a:r>
              <a:rPr lang="de-DE" sz="3600" dirty="0"/>
              <a:t>Nimm das Arbeitsblatt zur Hand und beantworte die Fragen. </a:t>
            </a:r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1 a-c</a:t>
            </a:r>
            <a:r>
              <a:rPr lang="de-DE" sz="3400" dirty="0"/>
              <a:t>. </a:t>
            </a:r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1 a-e</a:t>
            </a:r>
            <a:r>
              <a:rPr lang="de-DE" sz="3400" dirty="0"/>
              <a:t>.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E8DAA7A-9ED4-D1CC-BFEB-ECCFE8243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184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F4D8C-1E74-6B9A-4103-CE58B1221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AC0941-1958-35FE-89BA-93FA4B384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EF80BB-5B2B-7DD2-D8E5-21E40FAD6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4000" b="1" dirty="0">
                <a:solidFill>
                  <a:srgbClr val="00B050"/>
                </a:solidFill>
              </a:rPr>
              <a:t>SHARE</a:t>
            </a:r>
            <a:r>
              <a:rPr lang="de-DE" sz="40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2800" dirty="0"/>
              <a:t>Stelle dar, was du unter einem „verantwortlichen Umgang“ verstehst. </a:t>
            </a:r>
          </a:p>
          <a:p>
            <a:pPr lvl="1"/>
            <a:r>
              <a:rPr lang="de-DE" sz="2800" dirty="0"/>
              <a:t>Wie hast du die folgenden Begriffe erklärt? </a:t>
            </a:r>
          </a:p>
          <a:p>
            <a:pPr lvl="2"/>
            <a:r>
              <a:rPr lang="de-DE" sz="2400" dirty="0"/>
              <a:t>Gutes wünschen.</a:t>
            </a:r>
          </a:p>
          <a:p>
            <a:pPr lvl="2"/>
            <a:r>
              <a:rPr lang="de-DE" sz="2400" dirty="0"/>
              <a:t>Gutes sagen.</a:t>
            </a:r>
          </a:p>
          <a:p>
            <a:pPr lvl="2"/>
            <a:r>
              <a:rPr lang="de-DE" sz="2400" dirty="0"/>
              <a:t>Gutes tun</a:t>
            </a:r>
          </a:p>
          <a:p>
            <a:pPr lvl="1"/>
            <a:r>
              <a:rPr lang="de-DE" sz="2800" dirty="0"/>
              <a:t>Was versteht man in der Theologie unter „Ethik“? </a:t>
            </a:r>
          </a:p>
          <a:p>
            <a:pPr lvl="1"/>
            <a:r>
              <a:rPr lang="de-DE" sz="2800" dirty="0"/>
              <a:t>Erkläre, was die Autoren unter „christlicher Ethik“ verstehen!</a:t>
            </a:r>
          </a:p>
          <a:p>
            <a:pPr lvl="1"/>
            <a:r>
              <a:rPr lang="de-DE" sz="2800" dirty="0"/>
              <a:t>Welches Ziel verfolgt „biblische Ethik“?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A746BB1-AACA-9A44-1D73-EAE985873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392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7A4ED-DD7C-9E8B-26FE-F6A81A2B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5FABE-99C4-1128-469C-DFB87E22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4F6096-59A8-7F70-0766-1B9BF1759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8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8–9 „… Wirtschaftsethik (10). </a:t>
            </a:r>
          </a:p>
          <a:p>
            <a:r>
              <a:rPr lang="de-DE" sz="3600" dirty="0"/>
              <a:t>Beantworte die Fragen in </a:t>
            </a:r>
            <a:r>
              <a:rPr lang="de-DE" sz="3600" b="1" dirty="0"/>
              <a:t>Aufgabe 2</a:t>
            </a:r>
            <a:r>
              <a:rPr lang="de-DE" sz="3600" dirty="0"/>
              <a:t>. </a:t>
            </a:r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2 </a:t>
            </a:r>
            <a:r>
              <a:rPr lang="de-DE" sz="3400" b="1" dirty="0" err="1"/>
              <a:t>a+c</a:t>
            </a:r>
            <a:r>
              <a:rPr lang="de-DE" sz="3400" dirty="0"/>
              <a:t>. </a:t>
            </a:r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2 a-c</a:t>
            </a:r>
            <a:r>
              <a:rPr lang="de-DE" sz="3400" dirty="0"/>
              <a:t>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332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2DCCD-D2A2-DD88-FB4E-33E5644B7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5DBB4-DBB7-7AD0-CA69-DAFA9DE2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4AFF54-F697-1015-28B6-B90D3660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lnSpcReduction="10000"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/>
              <a:t>Wozu sollen Christen in der Lage sein? </a:t>
            </a:r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/>
              <a:t>Was bedeutet es, „ethische Verantwortung“ zu übernehmen? </a:t>
            </a:r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/>
              <a:t>Nenne die verschiedenen Bereiche, auf die die Autoren in dem Buch eingehen.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F5D88E-C7BB-61B5-A14A-3CF68D8A0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03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9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9–11. </a:t>
            </a:r>
          </a:p>
          <a:p>
            <a:r>
              <a:rPr lang="de-DE" sz="3600" dirty="0"/>
              <a:t>Beantworte die Fragen in </a:t>
            </a:r>
            <a:r>
              <a:rPr lang="de-DE" sz="3600" b="1" dirty="0"/>
              <a:t>Aufgabe 3</a:t>
            </a:r>
            <a:r>
              <a:rPr lang="de-DE" sz="3600" dirty="0"/>
              <a:t>. </a:t>
            </a:r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3 a-d</a:t>
            </a:r>
            <a:r>
              <a:rPr lang="de-DE" sz="3400" dirty="0"/>
              <a:t>. </a:t>
            </a:r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3 a-f.</a:t>
            </a:r>
            <a:r>
              <a:rPr lang="de-DE" sz="3400" dirty="0"/>
              <a:t>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829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1822D-B21B-445A-079A-0DE3552D8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9EB5C-ECED-17A5-7A39-B8A499A8E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349C07-B3D8-0CCA-E0CB-4F30B747B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/>
              <a:t>Nenne Kennzeichen einer „christlichen Ethik“. </a:t>
            </a:r>
          </a:p>
          <a:p>
            <a:pPr lvl="1"/>
            <a:r>
              <a:rPr lang="de-DE" sz="4000" dirty="0"/>
              <a:t>Wer empfängt „das Gute“? </a:t>
            </a:r>
          </a:p>
          <a:p>
            <a:pPr lvl="1"/>
            <a:r>
              <a:rPr lang="de-DE" sz="4000" dirty="0"/>
              <a:t>Wer ist der „Nächste“ für einen Christen? </a:t>
            </a:r>
          </a:p>
          <a:p>
            <a:pPr lvl="1"/>
            <a:r>
              <a:rPr lang="de-DE" sz="4000" dirty="0"/>
              <a:t>Erkläre die Nagelprobe für christliche Ethik. </a:t>
            </a:r>
          </a:p>
          <a:p>
            <a:pPr lvl="1"/>
            <a:r>
              <a:rPr lang="de-DE" sz="4000" dirty="0"/>
              <a:t>Weshalb können Christen ethisch handeln?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79A786-9C19-A2BC-44EF-D6AF09DD8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712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365FD-74FD-F9FD-371D-5AAD716C4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0DF2C-C416-0430-668A-9CAA0281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Puffer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1D2ED9-4BDD-3DD6-A917-E010BC310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 algn="just"/>
            <a:r>
              <a:rPr lang="de-DE" sz="3200" dirty="0"/>
              <a:t>„</a:t>
            </a:r>
            <a:r>
              <a:rPr lang="de-DE" sz="3200" i="1" dirty="0"/>
              <a:t>Euch allen wünschen wir einen erfrischenden Leseertrag mit ermutigenden Einsichten und neuen Anstößen zu einer durch das Evangelium von Jesus Christus befreit praktizierten Ethik vor Gott</a:t>
            </a:r>
            <a:r>
              <a:rPr lang="de-DE" sz="3200" dirty="0"/>
              <a:t>.“ </a:t>
            </a:r>
          </a:p>
          <a:p>
            <a:pPr lvl="1"/>
            <a:r>
              <a:rPr lang="de-DE" sz="4000" dirty="0"/>
              <a:t>Was meinen die Autoren mit diesem Satz? </a:t>
            </a:r>
          </a:p>
          <a:p>
            <a:pPr lvl="1"/>
            <a:r>
              <a:rPr lang="de-DE" sz="4000" dirty="0"/>
              <a:t>Weshalb spielt das Evangelium eine tragende Rolle bei der christlichen Ethik?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40FF817-52FF-39FF-35FD-DB6AD52DB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098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FAE7B-8988-F5BF-AE54-8EAF11921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28D2F-2AC4-3BB2-DE87-F93B96F94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2D78D2-A5CE-AB09-C75C-7BC0A7B52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22213"/>
            <a:ext cx="10178322" cy="5093712"/>
          </a:xfrm>
        </p:spPr>
        <p:txBody>
          <a:bodyPr>
            <a:normAutofit lnSpcReduction="10000"/>
          </a:bodyPr>
          <a:lstStyle/>
          <a:p>
            <a:r>
              <a:rPr lang="de-DE" sz="4800" dirty="0"/>
              <a:t>Räume dein Buch in dein Fach. </a:t>
            </a:r>
          </a:p>
          <a:p>
            <a:r>
              <a:rPr lang="de-DE" sz="4800" dirty="0"/>
              <a:t>Räume dann deinen Platz auf. </a:t>
            </a:r>
          </a:p>
          <a:p>
            <a:r>
              <a:rPr lang="de-DE" sz="4800" dirty="0"/>
              <a:t>Bereite alles für die nächste Stunde vor. </a:t>
            </a:r>
          </a:p>
          <a:p>
            <a:endParaRPr lang="de-DE" sz="4800" dirty="0"/>
          </a:p>
          <a:p>
            <a:r>
              <a:rPr lang="de-DE" sz="4800" dirty="0"/>
              <a:t>Unter deiner Bank befindet sich eine Bibel und ein Ordner.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44F9973-CFF5-791D-9FD4-FBEC5F424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9970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01BCF-48EA-66AE-C374-B4AFE92C9B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Religion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88E194-B7C2-29A6-0100-5612019BB0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Klasse 9</a:t>
            </a:r>
          </a:p>
        </p:txBody>
      </p:sp>
    </p:spTree>
    <p:extLst>
      <p:ext uri="{BB962C8B-B14F-4D97-AF65-F5344CB8AC3E}">
        <p14:creationId xmlns:p14="http://schemas.microsoft.com/office/powerpoint/2010/main" val="2760746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FD099-93DC-E2C5-742F-C662C20E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Warm Up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0CAA62-92AB-F6D9-2A27-0E8E23147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6608645" cy="5441522"/>
          </a:xfrm>
        </p:spPr>
        <p:txBody>
          <a:bodyPr>
            <a:normAutofit/>
          </a:bodyPr>
          <a:lstStyle/>
          <a:p>
            <a:r>
              <a:rPr lang="de-DE" sz="3600" dirty="0"/>
              <a:t>Beschreibe, was du siehst. </a:t>
            </a:r>
          </a:p>
          <a:p>
            <a:endParaRPr lang="de-DE" sz="3600" dirty="0"/>
          </a:p>
          <a:p>
            <a:r>
              <a:rPr lang="de-DE" sz="3600" dirty="0"/>
              <a:t>Erkläre, wie man eine Marionette spielt. </a:t>
            </a:r>
          </a:p>
          <a:p>
            <a:endParaRPr lang="de-DE" sz="3600" dirty="0"/>
          </a:p>
          <a:p>
            <a:r>
              <a:rPr lang="de-DE" sz="3600" dirty="0"/>
              <a:t>Von wem wird eine Marionette beeinflusst?</a:t>
            </a:r>
          </a:p>
        </p:txBody>
      </p:sp>
      <p:pic>
        <p:nvPicPr>
          <p:cNvPr id="1026" name="Picture 2" descr="Marionette, Puppe, Waldschr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323" y="1178061"/>
            <a:ext cx="3569677" cy="535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04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186F5-B72D-BBB1-C9B0-85148D44E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6767DD-BAE8-180D-3D8D-8477F3DDEC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7200" dirty="0"/>
              <a:t>Gott als Quelle und Erfinder des Guten</a:t>
            </a:r>
            <a:br>
              <a:rPr lang="de-DE" sz="7200" dirty="0"/>
            </a:br>
            <a:r>
              <a:rPr lang="de-DE" sz="7200" dirty="0"/>
              <a:t>I</a:t>
            </a:r>
            <a:endParaRPr lang="de-DE" sz="7200" i="1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420EBCC-63B4-0C9B-DF0C-2FE2DAF4C9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Go(o)d News 4</a:t>
            </a:r>
          </a:p>
        </p:txBody>
      </p:sp>
    </p:spTree>
    <p:extLst>
      <p:ext uri="{BB962C8B-B14F-4D97-AF65-F5344CB8AC3E}">
        <p14:creationId xmlns:p14="http://schemas.microsoft.com/office/powerpoint/2010/main" val="2030531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7A4ED-DD7C-9E8B-26FE-F6A81A2B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5FABE-99C4-1128-469C-DFB87E22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4F6096-59A8-7F70-0766-1B9BF1759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12 </a:t>
            </a:r>
            <a:r>
              <a:rPr lang="de-DE" sz="3600" dirty="0"/>
              <a:t>auf. </a:t>
            </a:r>
          </a:p>
          <a:p>
            <a:r>
              <a:rPr lang="de-DE" sz="3600" dirty="0"/>
              <a:t>Lies Seite 12–13: „</a:t>
            </a:r>
            <a:r>
              <a:rPr lang="de-DE" sz="3600" i="1" dirty="0"/>
              <a:t>Die Grundlage </a:t>
            </a:r>
            <a:r>
              <a:rPr lang="de-DE" sz="3600" dirty="0"/>
              <a:t>…“.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dirty="0"/>
              <a:t>Beantworte die Fragen in </a:t>
            </a:r>
            <a:r>
              <a:rPr lang="de-DE" sz="3600" b="1" dirty="0"/>
              <a:t>Aufgabe 1</a:t>
            </a:r>
            <a:r>
              <a:rPr lang="de-DE" sz="3600" dirty="0"/>
              <a:t>. </a:t>
            </a:r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1 a-e</a:t>
            </a:r>
            <a:r>
              <a:rPr lang="de-DE" sz="3400" dirty="0"/>
              <a:t>. </a:t>
            </a:r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1 a-f.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803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2DCCD-D2A2-DD88-FB4E-33E5644B7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5DBB4-DBB7-7AD0-CA69-DAFA9DE2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4AFF54-F697-1015-28B6-B90D3660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/>
              <a:t>Womit beginnt christliche Ethik immer?</a:t>
            </a:r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/>
              <a:t>Worin ist christliche Ethik verankert? </a:t>
            </a:r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/>
              <a:t>Zeige auf, warum Gott die Grundlage einer christlichen Ethik ist.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F5D88E-C7BB-61B5-A14A-3CF68D8A0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153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13</a:t>
            </a:r>
            <a:r>
              <a:rPr lang="de-DE" sz="3600" dirty="0"/>
              <a:t>auf. 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b="1" dirty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/>
              <a:t>Lies Seite 13–14: „</a:t>
            </a:r>
            <a:r>
              <a:rPr lang="de-DE" sz="3400" i="1" dirty="0"/>
              <a:t>Der Weg </a:t>
            </a:r>
            <a:r>
              <a:rPr lang="de-DE" sz="3400" dirty="0"/>
              <a:t>…“. </a:t>
            </a:r>
          </a:p>
          <a:p>
            <a:pPr lvl="1"/>
            <a:r>
              <a:rPr lang="de-DE" sz="3400" dirty="0"/>
              <a:t>Beantworte die Fragen in </a:t>
            </a:r>
            <a:r>
              <a:rPr lang="de-DE" sz="3400" b="1" dirty="0"/>
              <a:t>Aufgabe 2</a:t>
            </a:r>
            <a:r>
              <a:rPr lang="de-DE" sz="3400" dirty="0"/>
              <a:t>.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221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14 </a:t>
            </a:r>
            <a:r>
              <a:rPr lang="de-DE" sz="3600" dirty="0"/>
              <a:t>auf. </a:t>
            </a:r>
          </a:p>
          <a:p>
            <a:r>
              <a:rPr lang="de-DE" sz="3600" dirty="0"/>
              <a:t>Lies Seite 14–16: „</a:t>
            </a:r>
            <a:r>
              <a:rPr lang="de-DE" sz="3600" i="1" dirty="0"/>
              <a:t>Was gut ist</a:t>
            </a:r>
            <a:r>
              <a:rPr lang="de-DE" sz="3600" dirty="0"/>
              <a:t>, …“. </a:t>
            </a:r>
          </a:p>
          <a:p>
            <a:r>
              <a:rPr lang="de-DE" sz="3600" dirty="0"/>
              <a:t>Beantworte die Fragen in </a:t>
            </a:r>
            <a:r>
              <a:rPr lang="de-DE" sz="3600" b="1" dirty="0"/>
              <a:t>Aufgabe 3</a:t>
            </a:r>
            <a:r>
              <a:rPr lang="de-DE" sz="3600" dirty="0"/>
              <a:t>. </a:t>
            </a:r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3 a-d</a:t>
            </a:r>
            <a:r>
              <a:rPr lang="de-DE" sz="3400" dirty="0"/>
              <a:t>. </a:t>
            </a:r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3 a-d + Für die Schnellen.</a:t>
            </a:r>
            <a:r>
              <a:rPr lang="de-DE" sz="3400" dirty="0"/>
              <a:t>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689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1822D-B21B-445A-079A-0DE3552D8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9EB5C-ECED-17A5-7A39-B8A499A8E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349C07-B3D8-0CCA-E0CB-4F30B747B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85000" lnSpcReduction="20000"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/>
              <a:t>Worin liegt der Ursprung des „wahren Guten“? </a:t>
            </a:r>
          </a:p>
          <a:p>
            <a:pPr lvl="1"/>
            <a:r>
              <a:rPr lang="de-DE" sz="4000" dirty="0"/>
              <a:t>Worin müssen in der christlichen Ethik alle Handlungs- und Verhaltensweisen begründet sein? </a:t>
            </a:r>
          </a:p>
          <a:p>
            <a:pPr lvl="1"/>
            <a:r>
              <a:rPr lang="de-DE" sz="4000" dirty="0"/>
              <a:t>Wie müssen Christen das Ergebnis des Forschens in Gottes Wort im Alltag anwenden? </a:t>
            </a:r>
          </a:p>
          <a:p>
            <a:pPr lvl="1"/>
            <a:r>
              <a:rPr lang="de-DE" sz="4000" dirty="0"/>
              <a:t>Wie wirkt Gott konkret ins Leben eines Christen hinein? </a:t>
            </a:r>
          </a:p>
          <a:p>
            <a:pPr lvl="1"/>
            <a:r>
              <a:rPr lang="de-DE" sz="4000" dirty="0"/>
              <a:t>Weshalb kann man als Christ heutigen Meinungen nicht einfach so zustimmen?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79A786-9C19-A2BC-44EF-D6AF09DD8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955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16 </a:t>
            </a:r>
            <a:r>
              <a:rPr lang="de-DE" sz="3600" dirty="0"/>
              <a:t>auf. 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b="1" dirty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/>
              <a:t>Lies Seite 16–17: „</a:t>
            </a:r>
            <a:r>
              <a:rPr lang="de-DE" sz="3400" i="1" dirty="0"/>
              <a:t>In Verantwortung</a:t>
            </a:r>
            <a:r>
              <a:rPr lang="de-DE" sz="3400" dirty="0"/>
              <a:t>…“. </a:t>
            </a:r>
          </a:p>
          <a:p>
            <a:pPr lvl="1"/>
            <a:r>
              <a:rPr lang="de-DE" sz="3400" dirty="0"/>
              <a:t>Beantworte die Fragen in </a:t>
            </a:r>
            <a:r>
              <a:rPr lang="de-DE" sz="3400" b="1" dirty="0"/>
              <a:t>Aufgabe 4</a:t>
            </a:r>
            <a:r>
              <a:rPr lang="de-DE" sz="3400" dirty="0"/>
              <a:t>.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602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365FD-74FD-F9FD-371D-5AAD716C4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0DF2C-C416-0430-668A-9CAA0281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Puffer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1D2ED9-4BDD-3DD6-A917-E010BC310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6600" b="1" dirty="0">
                <a:solidFill>
                  <a:srgbClr val="00B050"/>
                </a:solidFill>
              </a:rPr>
              <a:t>SHARE</a:t>
            </a:r>
            <a:r>
              <a:rPr lang="de-DE" sz="6600" dirty="0">
                <a:solidFill>
                  <a:srgbClr val="00B050"/>
                </a:solidFill>
              </a:rPr>
              <a:t> </a:t>
            </a:r>
          </a:p>
          <a:p>
            <a:pPr lvl="1" algn="just"/>
            <a:r>
              <a:rPr lang="de-DE" sz="4000" dirty="0"/>
              <a:t>Weshalb wird der Mensch nicht zur Autorität? </a:t>
            </a:r>
          </a:p>
          <a:p>
            <a:pPr lvl="1" algn="just"/>
            <a:r>
              <a:rPr lang="de-DE" sz="4000" dirty="0"/>
              <a:t>Wie hast du ergänzt? </a:t>
            </a:r>
          </a:p>
          <a:p>
            <a:pPr lvl="1" algn="just"/>
            <a:r>
              <a:rPr lang="de-DE" sz="4000" dirty="0"/>
              <a:t>Was untersucht und prüft die christliche Ethik?  </a:t>
            </a:r>
            <a:endParaRPr lang="de-DE" sz="48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40FF817-52FF-39FF-35FD-DB6AD52DB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262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FAE7B-8988-F5BF-AE54-8EAF11921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28D2F-2AC4-3BB2-DE87-F93B96F94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Abrundung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2D78D2-A5CE-AB09-C75C-7BC0A7B52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22213"/>
            <a:ext cx="10178322" cy="5093712"/>
          </a:xfrm>
        </p:spPr>
        <p:txBody>
          <a:bodyPr>
            <a:normAutofit lnSpcReduction="10000"/>
          </a:bodyPr>
          <a:lstStyle/>
          <a:p>
            <a:r>
              <a:rPr lang="de-DE" sz="4800" dirty="0"/>
              <a:t>Räume dein Buch in dein Fach. </a:t>
            </a:r>
          </a:p>
          <a:p>
            <a:r>
              <a:rPr lang="de-DE" sz="4800" dirty="0"/>
              <a:t>Räume dann deinen Platz auf. </a:t>
            </a:r>
          </a:p>
          <a:p>
            <a:r>
              <a:rPr lang="de-DE" sz="4800" dirty="0"/>
              <a:t>Bereite alles für die nächste Stunde vor. </a:t>
            </a:r>
          </a:p>
          <a:p>
            <a:endParaRPr lang="de-DE" sz="4800" dirty="0"/>
          </a:p>
          <a:p>
            <a:r>
              <a:rPr lang="de-DE" sz="4800" dirty="0"/>
              <a:t>Unter deiner Bank befindet sich eine Bibel und ein Ordner.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44F9973-CFF5-791D-9FD4-FBEC5F424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2231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01BCF-48EA-66AE-C374-B4AFE92C9B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Religion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88E194-B7C2-29A6-0100-5612019BB0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Klasse 9</a:t>
            </a:r>
          </a:p>
        </p:txBody>
      </p:sp>
    </p:spTree>
    <p:extLst>
      <p:ext uri="{BB962C8B-B14F-4D97-AF65-F5344CB8AC3E}">
        <p14:creationId xmlns:p14="http://schemas.microsoft.com/office/powerpoint/2010/main" val="3607563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FD099-93DC-E2C5-742F-C662C20E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Warm Up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0CAA62-92AB-F6D9-2A27-0E8E23147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6863622" cy="54415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3600" dirty="0"/>
          </a:p>
          <a:p>
            <a:r>
              <a:rPr lang="de-DE" sz="5400" dirty="0"/>
              <a:t>Von wem wird eine Marionette beeinflusst?</a:t>
            </a:r>
          </a:p>
        </p:txBody>
      </p:sp>
      <p:pic>
        <p:nvPicPr>
          <p:cNvPr id="1026" name="Picture 2" descr="Marionette, Puppe, Waldschr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583" y="1178061"/>
            <a:ext cx="3569677" cy="535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09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186F5-B72D-BBB1-C9B0-85148D44E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6767DD-BAE8-180D-3D8D-8477F3DDEC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7200" dirty="0"/>
              <a:t>Gott als Quelle und Erfinder des Guten</a:t>
            </a:r>
            <a:br>
              <a:rPr lang="de-DE" sz="7200" dirty="0"/>
            </a:br>
            <a:r>
              <a:rPr lang="de-DE" sz="7200" dirty="0"/>
              <a:t>II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420EBCC-63B4-0C9B-DF0C-2FE2DAF4C9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Go(o)d News 4</a:t>
            </a:r>
          </a:p>
        </p:txBody>
      </p:sp>
    </p:spTree>
    <p:extLst>
      <p:ext uri="{BB962C8B-B14F-4D97-AF65-F5344CB8AC3E}">
        <p14:creationId xmlns:p14="http://schemas.microsoft.com/office/powerpoint/2010/main" val="11411549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7A4ED-DD7C-9E8B-26FE-F6A81A2B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5FABE-99C4-1128-469C-DFB87E22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4F6096-59A8-7F70-0766-1B9BF1759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18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18: „</a:t>
            </a:r>
            <a:r>
              <a:rPr lang="de-DE" sz="3600" i="1" dirty="0"/>
              <a:t>Kann es sein,</a:t>
            </a:r>
            <a:r>
              <a:rPr lang="de-DE" sz="3600" b="1" dirty="0"/>
              <a:t> </a:t>
            </a:r>
            <a:r>
              <a:rPr lang="de-DE" sz="3600" dirty="0"/>
              <a:t>…“.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dirty="0"/>
              <a:t>Beantworte die Fragen in </a:t>
            </a:r>
            <a:r>
              <a:rPr lang="de-DE" sz="3600" b="1" dirty="0"/>
              <a:t>Aufgabe 1</a:t>
            </a:r>
            <a:r>
              <a:rPr lang="de-DE" sz="3600" dirty="0"/>
              <a:t>. </a:t>
            </a:r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1 </a:t>
            </a:r>
            <a:r>
              <a:rPr lang="de-DE" sz="3400" b="1" dirty="0" err="1"/>
              <a:t>a+b</a:t>
            </a:r>
            <a:r>
              <a:rPr lang="de-DE" sz="3400" dirty="0"/>
              <a:t>. </a:t>
            </a:r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1 a-c.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371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2DCCD-D2A2-DD88-FB4E-33E5644B7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5DBB4-DBB7-7AD0-CA69-DAFA9DE2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4AFF54-F697-1015-28B6-B90D3660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lnSpcReduction="10000"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/>
              <a:t>Was fällt beim Lesen der Bibel über Gott auf? </a:t>
            </a:r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/>
              <a:t>Was definiert Gott?</a:t>
            </a:r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/>
              <a:t>Zeige auf, weshalb Gott gut und ohne Sünde ist.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F5D88E-C7BB-61B5-A14A-3CF68D8A0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944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lnSpcReduction="10000"/>
          </a:bodyPr>
          <a:lstStyle/>
          <a:p>
            <a:r>
              <a:rPr lang="de-DE" sz="3600" b="1" dirty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/>
              <a:t>Bearbeite </a:t>
            </a:r>
            <a:r>
              <a:rPr lang="de-DE" sz="3400" b="1" dirty="0"/>
              <a:t>Aufgabe 2</a:t>
            </a:r>
            <a:r>
              <a:rPr lang="de-DE" sz="3400" dirty="0"/>
              <a:t>.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</a:p>
          <a:p>
            <a:pPr marL="457200" lvl="1" indent="0">
              <a:buNone/>
            </a:pPr>
            <a:endParaRPr lang="de-DE" sz="3600" dirty="0"/>
          </a:p>
          <a:p>
            <a:r>
              <a:rPr lang="de-DE" sz="3600" b="1" dirty="0">
                <a:solidFill>
                  <a:srgbClr val="00B050"/>
                </a:solidFill>
              </a:rPr>
              <a:t>SHARE</a:t>
            </a:r>
          </a:p>
          <a:p>
            <a:pPr lvl="1"/>
            <a:r>
              <a:rPr lang="de-DE" sz="3400" dirty="0">
                <a:solidFill>
                  <a:schemeClr val="tx1"/>
                </a:solidFill>
              </a:rPr>
              <a:t>Was muss jeder Christ abwägen?</a:t>
            </a:r>
          </a:p>
          <a:p>
            <a:pPr lvl="1"/>
            <a:r>
              <a:rPr lang="de-DE" sz="3400" dirty="0">
                <a:solidFill>
                  <a:schemeClr val="tx1"/>
                </a:solidFill>
              </a:rPr>
              <a:t>Welchen Maßstab nutzt er zur Orientierung?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7182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20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20–21: „</a:t>
            </a:r>
            <a:r>
              <a:rPr lang="de-DE" sz="3600" i="1" dirty="0"/>
              <a:t>Reicht ein </a:t>
            </a:r>
            <a:r>
              <a:rPr lang="de-DE" sz="3600" dirty="0"/>
              <a:t>…“.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b="1" dirty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/>
              <a:t>Beantworte die Fragen in </a:t>
            </a:r>
            <a:r>
              <a:rPr lang="de-DE" sz="3400" b="1" dirty="0"/>
              <a:t>Aufgabe 3</a:t>
            </a:r>
            <a:r>
              <a:rPr lang="de-DE" sz="3400" dirty="0"/>
              <a:t>. </a:t>
            </a:r>
          </a:p>
          <a:p>
            <a:pPr lvl="2"/>
            <a:r>
              <a:rPr lang="de-DE" sz="3200" b="1" dirty="0">
                <a:solidFill>
                  <a:srgbClr val="92D050"/>
                </a:solidFill>
              </a:rPr>
              <a:t>G-Niveau</a:t>
            </a:r>
            <a:r>
              <a:rPr lang="de-DE" sz="3200" dirty="0"/>
              <a:t>: </a:t>
            </a:r>
            <a:r>
              <a:rPr lang="de-DE" sz="3200" b="1" dirty="0"/>
              <a:t>Aufgabe 3 a-b</a:t>
            </a:r>
            <a:r>
              <a:rPr lang="de-DE" sz="3200" dirty="0"/>
              <a:t>. </a:t>
            </a:r>
          </a:p>
          <a:p>
            <a:pPr lvl="2"/>
            <a:r>
              <a:rPr lang="de-DE" sz="3200" b="1" dirty="0">
                <a:solidFill>
                  <a:srgbClr val="C00000"/>
                </a:solidFill>
              </a:rPr>
              <a:t>M-Niveau</a:t>
            </a:r>
            <a:r>
              <a:rPr lang="de-DE" sz="3200" dirty="0"/>
              <a:t>: </a:t>
            </a:r>
            <a:r>
              <a:rPr lang="de-DE" sz="3200" b="1" dirty="0"/>
              <a:t>Aufgabe 3 a-e + Für die Schnellen. </a:t>
            </a:r>
            <a:endParaRPr lang="de-DE" sz="32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6361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1822D-B21B-445A-079A-0DE3552D8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9EB5C-ECED-17A5-7A39-B8A499A8E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349C07-B3D8-0CCA-E0CB-4F30B747B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 lnSpcReduction="20000"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/>
              <a:t>Was kann jeder Mensch erkennen? </a:t>
            </a:r>
          </a:p>
          <a:p>
            <a:pPr lvl="1"/>
            <a:r>
              <a:rPr lang="de-DE" sz="4000" dirty="0"/>
              <a:t>Welche Schlussfolgerung ergibt sich daraus? </a:t>
            </a:r>
          </a:p>
          <a:p>
            <a:pPr lvl="1"/>
            <a:r>
              <a:rPr lang="de-DE" sz="4000" dirty="0"/>
              <a:t>Zeige auf, was man unter dem Naturrecht versteht. </a:t>
            </a:r>
          </a:p>
          <a:p>
            <a:pPr lvl="1"/>
            <a:r>
              <a:rPr lang="de-DE" sz="4000" dirty="0"/>
              <a:t>Begründe, weshalb das Naturrecht allein eine Gefahr darstellt.</a:t>
            </a:r>
          </a:p>
          <a:p>
            <a:pPr lvl="1"/>
            <a:r>
              <a:rPr lang="de-DE" sz="4000" dirty="0"/>
              <a:t>Warum kann das Naturrecht nicht der letzte Maßstab sein?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79A786-9C19-A2BC-44EF-D6AF09DD8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2226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22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22–24: „</a:t>
            </a:r>
            <a:r>
              <a:rPr lang="de-DE" sz="3600" i="1" dirty="0"/>
              <a:t>Tugend, Moral </a:t>
            </a:r>
            <a:r>
              <a:rPr lang="de-DE" sz="3600" dirty="0"/>
              <a:t>…“.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b="1" dirty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/>
              <a:t>Bearbeite </a:t>
            </a:r>
            <a:r>
              <a:rPr lang="de-DE" sz="3400" b="1" dirty="0"/>
              <a:t>Aufgabe 4</a:t>
            </a:r>
            <a:r>
              <a:rPr lang="de-DE" sz="3400" dirty="0"/>
              <a:t>.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8340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365FD-74FD-F9FD-371D-5AAD716C4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0DF2C-C416-0430-668A-9CAA0281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1D2ED9-4BDD-3DD6-A917-E010BC310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/>
          </a:bodyPr>
          <a:lstStyle/>
          <a:p>
            <a:r>
              <a:rPr lang="de-DE" sz="6600" b="1" dirty="0">
                <a:solidFill>
                  <a:srgbClr val="00B050"/>
                </a:solidFill>
              </a:rPr>
              <a:t>SHARE</a:t>
            </a:r>
            <a:r>
              <a:rPr lang="de-DE" sz="6600" dirty="0">
                <a:solidFill>
                  <a:srgbClr val="00B050"/>
                </a:solidFill>
              </a:rPr>
              <a:t> </a:t>
            </a:r>
          </a:p>
          <a:p>
            <a:pPr lvl="1" algn="just"/>
            <a:r>
              <a:rPr lang="de-DE" sz="4000" dirty="0"/>
              <a:t>Nenne weitere Bausteine zur Lebensgestaltung. </a:t>
            </a:r>
          </a:p>
          <a:p>
            <a:pPr marL="457200" lvl="1" indent="0" algn="just">
              <a:buNone/>
            </a:pPr>
            <a:endParaRPr lang="de-DE" sz="4000" dirty="0"/>
          </a:p>
          <a:p>
            <a:pPr lvl="1" algn="just"/>
            <a:r>
              <a:rPr lang="de-DE" sz="4000" dirty="0"/>
              <a:t>Was findet sich in allen Kulturen?</a:t>
            </a:r>
          </a:p>
          <a:p>
            <a:pPr marL="457200" lvl="1" indent="0" algn="just">
              <a:buNone/>
            </a:pPr>
            <a:endParaRPr lang="de-DE" sz="4000" dirty="0"/>
          </a:p>
          <a:p>
            <a:pPr lvl="1" algn="just"/>
            <a:r>
              <a:rPr lang="de-DE" sz="4000" dirty="0"/>
              <a:t>Weshalb ist die Gottesverbindung ein ethischer Handlungsmotivator? </a:t>
            </a:r>
            <a:endParaRPr lang="de-DE" sz="48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40FF817-52FF-39FF-35FD-DB6AD52DB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805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24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24–25: „</a:t>
            </a:r>
            <a:r>
              <a:rPr lang="de-DE" sz="3600" i="1" dirty="0"/>
              <a:t>Christliche Ethik </a:t>
            </a:r>
            <a:r>
              <a:rPr lang="de-DE" sz="3600" dirty="0"/>
              <a:t>…“.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b="1" dirty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/>
              <a:t>Bearbeite </a:t>
            </a:r>
            <a:r>
              <a:rPr lang="de-DE" sz="3400" b="1" dirty="0"/>
              <a:t>Aufgabe 5</a:t>
            </a:r>
            <a:r>
              <a:rPr lang="de-DE" sz="3400" dirty="0"/>
              <a:t>.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3988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365FD-74FD-F9FD-371D-5AAD716C4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0DF2C-C416-0430-668A-9CAA0281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1D2ED9-4BDD-3DD6-A917-E010BC310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6600" b="1" dirty="0">
                <a:solidFill>
                  <a:srgbClr val="00B050"/>
                </a:solidFill>
              </a:rPr>
              <a:t>SHARE</a:t>
            </a:r>
            <a:r>
              <a:rPr lang="de-DE" sz="6600" dirty="0">
                <a:solidFill>
                  <a:srgbClr val="00B050"/>
                </a:solidFill>
              </a:rPr>
              <a:t> </a:t>
            </a:r>
          </a:p>
          <a:p>
            <a:pPr lvl="1" algn="just"/>
            <a:r>
              <a:rPr lang="de-DE" sz="4000" dirty="0"/>
              <a:t>Warum ist christliche Ethik nicht einzuüben? </a:t>
            </a:r>
          </a:p>
          <a:p>
            <a:pPr marL="457200" lvl="1" indent="0" algn="just">
              <a:buNone/>
            </a:pPr>
            <a:endParaRPr lang="de-DE" sz="4000" dirty="0"/>
          </a:p>
          <a:p>
            <a:pPr lvl="1" algn="just"/>
            <a:r>
              <a:rPr lang="de-DE" sz="4000" dirty="0"/>
              <a:t>Skizziere deinen Kreislauf an die Tafel. </a:t>
            </a:r>
          </a:p>
          <a:p>
            <a:pPr marL="457200" lvl="1" indent="0" algn="just">
              <a:buNone/>
            </a:pPr>
            <a:endParaRPr lang="de-DE" sz="4000" dirty="0"/>
          </a:p>
          <a:p>
            <a:pPr lvl="1" algn="just"/>
            <a:r>
              <a:rPr lang="de-DE" sz="4000" dirty="0"/>
              <a:t>Weshalb hilft christliche Ethik? </a:t>
            </a:r>
            <a:endParaRPr lang="de-DE" sz="48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40FF817-52FF-39FF-35FD-DB6AD52DB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3045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FAE7B-8988-F5BF-AE54-8EAF11921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28D2F-2AC4-3BB2-DE87-F93B96F94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Abrundung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2D78D2-A5CE-AB09-C75C-7BC0A7B52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22213"/>
            <a:ext cx="10178322" cy="5093712"/>
          </a:xfrm>
        </p:spPr>
        <p:txBody>
          <a:bodyPr>
            <a:normAutofit lnSpcReduction="10000"/>
          </a:bodyPr>
          <a:lstStyle/>
          <a:p>
            <a:r>
              <a:rPr lang="de-DE" sz="4800" dirty="0"/>
              <a:t>Räume dein Buch in dein Fach. </a:t>
            </a:r>
          </a:p>
          <a:p>
            <a:r>
              <a:rPr lang="de-DE" sz="4800" dirty="0"/>
              <a:t>Räume dann deinen Platz auf. </a:t>
            </a:r>
          </a:p>
          <a:p>
            <a:r>
              <a:rPr lang="de-DE" sz="4800" dirty="0"/>
              <a:t>Bereite alles für die nächste Stunde vor. </a:t>
            </a:r>
          </a:p>
          <a:p>
            <a:endParaRPr lang="de-DE" sz="4800" dirty="0"/>
          </a:p>
          <a:p>
            <a:r>
              <a:rPr lang="de-DE" sz="4800" dirty="0"/>
              <a:t>Unter deiner Bank befindet </a:t>
            </a:r>
            <a:r>
              <a:rPr lang="de-DE" sz="4800"/>
              <a:t>sich eine Bibel und ein Ordner</a:t>
            </a:r>
            <a:r>
              <a:rPr lang="de-DE" sz="4800" dirty="0"/>
              <a:t>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44F9973-CFF5-791D-9FD4-FBEC5F424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72684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FD099-93DC-E2C5-742F-C662C20E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Vorbemerkung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0CAA62-92AB-F6D9-2A27-0E8E23147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49669"/>
            <a:ext cx="9688644" cy="4869914"/>
          </a:xfrm>
        </p:spPr>
        <p:txBody>
          <a:bodyPr>
            <a:normAutofit/>
          </a:bodyPr>
          <a:lstStyle/>
          <a:p>
            <a:r>
              <a:rPr lang="de-DE" sz="3600" dirty="0"/>
              <a:t>Die Seiten 27–32 werden nicht thematisiert, da dies in unserem Unterrichtsalltag immer wieder Thema ist. </a:t>
            </a:r>
            <a:endParaRPr lang="de-DE" sz="34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77443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01BCF-48EA-66AE-C374-B4AFE92C9B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Religion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88E194-B7C2-29A6-0100-5612019BB0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Klasse 9</a:t>
            </a:r>
          </a:p>
        </p:txBody>
      </p:sp>
    </p:spTree>
    <p:extLst>
      <p:ext uri="{BB962C8B-B14F-4D97-AF65-F5344CB8AC3E}">
        <p14:creationId xmlns:p14="http://schemas.microsoft.com/office/powerpoint/2010/main" val="19258315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FD099-93DC-E2C5-742F-C662C20E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Warm Up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0CAA62-92AB-F6D9-2A27-0E8E23147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49669"/>
            <a:ext cx="9688644" cy="4869914"/>
          </a:xfrm>
        </p:spPr>
        <p:txBody>
          <a:bodyPr>
            <a:normAutofit/>
          </a:bodyPr>
          <a:lstStyle/>
          <a:p>
            <a:r>
              <a:rPr lang="de-DE" sz="6000" dirty="0"/>
              <a:t>Warum tut man manchmal Gutes und manchmal auch Falsches? </a:t>
            </a:r>
            <a:endParaRPr lang="de-DE" sz="54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81761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186F5-B72D-BBB1-C9B0-85148D44E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6767DD-BAE8-180D-3D8D-8477F3DDEC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7200" dirty="0"/>
              <a:t>Gutes Tun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420EBCC-63B4-0C9B-DF0C-2FE2DAF4C9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Go(o)d News 4</a:t>
            </a:r>
          </a:p>
        </p:txBody>
      </p:sp>
    </p:spTree>
    <p:extLst>
      <p:ext uri="{BB962C8B-B14F-4D97-AF65-F5344CB8AC3E}">
        <p14:creationId xmlns:p14="http://schemas.microsoft.com/office/powerpoint/2010/main" val="6878323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7A4ED-DD7C-9E8B-26FE-F6A81A2B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5FABE-99C4-1128-469C-DFB87E22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4F6096-59A8-7F70-0766-1B9BF1759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33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33–34: „</a:t>
            </a:r>
            <a:r>
              <a:rPr lang="de-DE" sz="3600" i="1" dirty="0"/>
              <a:t>Weshalb mein </a:t>
            </a:r>
            <a:r>
              <a:rPr lang="de-DE" sz="3600" dirty="0"/>
              <a:t>…“.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dirty="0"/>
              <a:t>Beantworte die Fragen in </a:t>
            </a:r>
            <a:r>
              <a:rPr lang="de-DE" sz="3600" b="1" dirty="0"/>
              <a:t>Aufgabe 1</a:t>
            </a:r>
            <a:r>
              <a:rPr lang="de-DE" sz="3600" dirty="0"/>
              <a:t>. </a:t>
            </a:r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1 a-b</a:t>
            </a:r>
            <a:r>
              <a:rPr lang="de-DE" sz="3400" dirty="0"/>
              <a:t>. </a:t>
            </a:r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1 a-d.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8139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2DCCD-D2A2-DD88-FB4E-33E5644B7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5DBB4-DBB7-7AD0-CA69-DAFA9DE2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4AFF54-F697-1015-28B6-B90D3660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85000" lnSpcReduction="10000"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/>
              <a:t>Welche Hilfe hat Gott jedem Menschen gegeben? </a:t>
            </a:r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/>
              <a:t>Was macht das Gewissen aus?</a:t>
            </a:r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/>
              <a:t>Von wem wird das Gewissen beeinflusst?</a:t>
            </a:r>
          </a:p>
          <a:p>
            <a:pPr lvl="1"/>
            <a:endParaRPr lang="de-DE" sz="4000" dirty="0"/>
          </a:p>
          <a:p>
            <a:pPr lvl="1"/>
            <a:r>
              <a:rPr lang="de-DE" sz="4000" dirty="0"/>
              <a:t>Was passiert mit dem Gewissen, wenn man Christ wird?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F5D88E-C7BB-61B5-A14A-3CF68D8A0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3333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70000" lnSpcReduction="2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34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34–35: „</a:t>
            </a:r>
            <a:r>
              <a:rPr lang="de-DE" sz="3600" i="1" dirty="0"/>
              <a:t>Was ethische Prinzipien</a:t>
            </a:r>
            <a:r>
              <a:rPr lang="de-DE" sz="3600" b="1" dirty="0"/>
              <a:t> </a:t>
            </a:r>
            <a:r>
              <a:rPr lang="de-DE" sz="3600" dirty="0"/>
              <a:t>…“.</a:t>
            </a:r>
          </a:p>
          <a:p>
            <a:pPr marL="0" indent="0">
              <a:buNone/>
            </a:pPr>
            <a:endParaRPr lang="de-DE" sz="3600" dirty="0">
              <a:solidFill>
                <a:schemeClr val="tx1"/>
              </a:solidFill>
            </a:endParaRPr>
          </a:p>
          <a:p>
            <a:r>
              <a:rPr lang="de-DE" sz="3600" b="1" dirty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/>
              <a:t>Bearbeite </a:t>
            </a:r>
            <a:r>
              <a:rPr lang="de-DE" sz="3400" b="1" dirty="0"/>
              <a:t>Aufgabe 2</a:t>
            </a:r>
            <a:r>
              <a:rPr lang="de-DE" sz="3400" dirty="0"/>
              <a:t>.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</a:p>
          <a:p>
            <a:pPr marL="457200" lvl="1" indent="0">
              <a:buNone/>
            </a:pPr>
            <a:endParaRPr lang="de-DE" sz="3600" dirty="0"/>
          </a:p>
          <a:p>
            <a:r>
              <a:rPr lang="de-DE" sz="3600" b="1" dirty="0">
                <a:solidFill>
                  <a:srgbClr val="00B050"/>
                </a:solidFill>
              </a:rPr>
              <a:t>SHARE</a:t>
            </a:r>
          </a:p>
          <a:p>
            <a:pPr lvl="1"/>
            <a:r>
              <a:rPr lang="de-DE" sz="3400" dirty="0">
                <a:solidFill>
                  <a:schemeClr val="tx1"/>
                </a:solidFill>
              </a:rPr>
              <a:t>Was sind Prinzipien?</a:t>
            </a:r>
          </a:p>
          <a:p>
            <a:pPr lvl="1"/>
            <a:r>
              <a:rPr lang="de-DE" sz="3400" dirty="0">
                <a:solidFill>
                  <a:schemeClr val="tx1"/>
                </a:solidFill>
              </a:rPr>
              <a:t>Nenne ein Merkmal der christlichen Ethik.</a:t>
            </a:r>
          </a:p>
          <a:p>
            <a:pPr lvl="1"/>
            <a:r>
              <a:rPr lang="de-DE" sz="3400" dirty="0">
                <a:solidFill>
                  <a:schemeClr val="tx1"/>
                </a:solidFill>
              </a:rPr>
              <a:t>Was beschreibt der Begriff Moral?</a:t>
            </a:r>
          </a:p>
          <a:p>
            <a:pPr lvl="1"/>
            <a:endParaRPr lang="de-DE" sz="3400" dirty="0">
              <a:solidFill>
                <a:schemeClr val="tx1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145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35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35–36: „</a:t>
            </a:r>
            <a:r>
              <a:rPr lang="de-DE" sz="3600" i="1" dirty="0"/>
              <a:t>Was die Zehn Gebote </a:t>
            </a:r>
            <a:r>
              <a:rPr lang="de-DE" sz="3600" dirty="0"/>
              <a:t>…“.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b="1" dirty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/>
              <a:t>Beantworte die Fragen in </a:t>
            </a:r>
            <a:r>
              <a:rPr lang="de-DE" sz="3400" b="1" dirty="0"/>
              <a:t>Aufgabe 3</a:t>
            </a:r>
            <a:r>
              <a:rPr lang="de-DE" sz="3400" dirty="0"/>
              <a:t>. </a:t>
            </a:r>
          </a:p>
          <a:p>
            <a:pPr lvl="2"/>
            <a:r>
              <a:rPr lang="de-DE" sz="3200" b="1" dirty="0">
                <a:solidFill>
                  <a:srgbClr val="92D050"/>
                </a:solidFill>
              </a:rPr>
              <a:t>G-Niveau</a:t>
            </a:r>
            <a:r>
              <a:rPr lang="de-DE" sz="3200" dirty="0"/>
              <a:t>: </a:t>
            </a:r>
            <a:r>
              <a:rPr lang="de-DE" sz="3200" b="1" dirty="0"/>
              <a:t>Aufgabe 3 a-b</a:t>
            </a:r>
            <a:r>
              <a:rPr lang="de-DE" sz="3200" dirty="0"/>
              <a:t>. </a:t>
            </a:r>
          </a:p>
          <a:p>
            <a:pPr lvl="2"/>
            <a:r>
              <a:rPr lang="de-DE" sz="3200" b="1" dirty="0">
                <a:solidFill>
                  <a:srgbClr val="C00000"/>
                </a:solidFill>
              </a:rPr>
              <a:t>M-Niveau</a:t>
            </a:r>
            <a:r>
              <a:rPr lang="de-DE" sz="3200" dirty="0"/>
              <a:t>: </a:t>
            </a:r>
            <a:r>
              <a:rPr lang="de-DE" sz="3200" b="1" dirty="0"/>
              <a:t>Aufgabe 3 a-c.</a:t>
            </a:r>
            <a:endParaRPr lang="de-DE" sz="32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2016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1822D-B21B-445A-079A-0DE3552D8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9EB5C-ECED-17A5-7A39-B8A499A8E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349C07-B3D8-0CCA-E0CB-4F30B747B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/>
              <a:t>Was bedeuten die Zehn Gebote für Christen?</a:t>
            </a:r>
          </a:p>
          <a:p>
            <a:pPr lvl="1"/>
            <a:r>
              <a:rPr lang="de-DE" sz="4000" dirty="0"/>
              <a:t>Wie reagiert ein Christ auf die Zehn Gebote? </a:t>
            </a:r>
          </a:p>
          <a:p>
            <a:pPr lvl="1"/>
            <a:r>
              <a:rPr lang="de-DE" sz="4000" dirty="0"/>
              <a:t>Was gilt für eine christliche Ethik?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79A786-9C19-A2BC-44EF-D6AF09DD8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060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36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36–37: „</a:t>
            </a:r>
            <a:r>
              <a:rPr lang="de-DE" sz="3600" i="1" dirty="0"/>
              <a:t>Warum mein</a:t>
            </a:r>
            <a:r>
              <a:rPr lang="de-DE" sz="3600" dirty="0"/>
              <a:t>…“.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b="1" dirty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/>
              <a:t>Bearbeite </a:t>
            </a:r>
            <a:r>
              <a:rPr lang="de-DE" sz="3400" b="1" dirty="0"/>
              <a:t>Aufgabe 4</a:t>
            </a:r>
            <a:r>
              <a:rPr lang="de-DE" sz="3400" dirty="0"/>
              <a:t>.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838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365FD-74FD-F9FD-371D-5AAD716C4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0DF2C-C416-0430-668A-9CAA0281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1D2ED9-4BDD-3DD6-A917-E010BC310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 lnSpcReduction="20000"/>
          </a:bodyPr>
          <a:lstStyle/>
          <a:p>
            <a:r>
              <a:rPr lang="de-DE" sz="6600" b="1" dirty="0">
                <a:solidFill>
                  <a:srgbClr val="00B050"/>
                </a:solidFill>
              </a:rPr>
              <a:t>SHARE</a:t>
            </a:r>
            <a:r>
              <a:rPr lang="de-DE" sz="6600" dirty="0">
                <a:solidFill>
                  <a:srgbClr val="00B050"/>
                </a:solidFill>
              </a:rPr>
              <a:t> </a:t>
            </a:r>
          </a:p>
          <a:p>
            <a:pPr lvl="1" algn="just"/>
            <a:r>
              <a:rPr lang="de-DE" sz="4000" dirty="0"/>
              <a:t>Was schenkt Gott einem Christen?</a:t>
            </a:r>
          </a:p>
          <a:p>
            <a:pPr marL="457200" lvl="1" indent="0" algn="just">
              <a:buNone/>
            </a:pPr>
            <a:endParaRPr lang="de-DE" sz="4000" dirty="0"/>
          </a:p>
          <a:p>
            <a:pPr lvl="1" algn="just"/>
            <a:r>
              <a:rPr lang="de-DE" sz="4000" dirty="0"/>
              <a:t>Was zieht einen Christen immer wieder an?</a:t>
            </a:r>
          </a:p>
          <a:p>
            <a:pPr marL="457200" lvl="1" indent="0" algn="just">
              <a:buNone/>
            </a:pPr>
            <a:endParaRPr lang="de-DE" sz="4000" dirty="0"/>
          </a:p>
          <a:p>
            <a:pPr lvl="1" algn="just"/>
            <a:r>
              <a:rPr lang="de-DE" sz="4000" dirty="0"/>
              <a:t>Worauf ist ein Christ ständig angewiesen?</a:t>
            </a:r>
          </a:p>
          <a:p>
            <a:pPr lvl="1" algn="just"/>
            <a:endParaRPr lang="de-DE" sz="4000" dirty="0"/>
          </a:p>
          <a:p>
            <a:pPr lvl="1" algn="just"/>
            <a:r>
              <a:rPr lang="de-DE" sz="4000" dirty="0"/>
              <a:t>Was kennzeichnet das Leben eines Christen im Alltag? </a:t>
            </a:r>
            <a:endParaRPr lang="de-DE" sz="48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40FF817-52FF-39FF-35FD-DB6AD52DB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267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37 </a:t>
            </a:r>
            <a:r>
              <a:rPr lang="de-DE" sz="3600" dirty="0"/>
              <a:t>auf.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37–38: „</a:t>
            </a:r>
            <a:r>
              <a:rPr lang="de-DE" sz="3600" i="1" dirty="0"/>
              <a:t>Warum das,</a:t>
            </a:r>
            <a:r>
              <a:rPr lang="de-DE" sz="3600" dirty="0"/>
              <a:t> …“.</a:t>
            </a:r>
          </a:p>
          <a:p>
            <a:endParaRPr lang="de-DE" sz="3600" b="1" dirty="0">
              <a:solidFill>
                <a:srgbClr val="FF0000"/>
              </a:solidFill>
            </a:endParaRPr>
          </a:p>
          <a:p>
            <a:r>
              <a:rPr lang="de-DE" sz="3600" b="1" dirty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/>
              <a:t>Bearbeite </a:t>
            </a:r>
            <a:r>
              <a:rPr lang="de-DE" sz="3400" b="1" dirty="0"/>
              <a:t>Aufgabe 5</a:t>
            </a:r>
            <a:r>
              <a:rPr lang="de-DE" sz="3400" dirty="0"/>
              <a:t>. </a:t>
            </a:r>
          </a:p>
          <a:p>
            <a:pPr marL="457200" lvl="1" indent="0">
              <a:buNone/>
            </a:pP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00B050"/>
                </a:solidFill>
              </a:rPr>
              <a:t>SHARE</a:t>
            </a:r>
            <a:r>
              <a:rPr lang="de-DE" sz="36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3600" dirty="0"/>
              <a:t>Was habt ihr herausgefunden?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4944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Puffer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 lnSpcReduction="10000"/>
          </a:bodyPr>
          <a:lstStyle/>
          <a:p>
            <a:r>
              <a:rPr lang="de-DE" sz="3600" b="1" dirty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/>
              <a:t>Bearbeite </a:t>
            </a:r>
            <a:r>
              <a:rPr lang="de-DE" sz="3400" b="1" dirty="0"/>
              <a:t>Aufgabe 6</a:t>
            </a:r>
            <a:r>
              <a:rPr lang="de-DE" sz="3400" dirty="0"/>
              <a:t>.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</a:p>
          <a:p>
            <a:pPr lvl="1"/>
            <a:endParaRPr lang="de-DE" sz="3600" dirty="0"/>
          </a:p>
          <a:p>
            <a:r>
              <a:rPr lang="de-DE" sz="3600" b="1" dirty="0">
                <a:solidFill>
                  <a:srgbClr val="00B050"/>
                </a:solidFill>
              </a:rPr>
              <a:t>SHARE</a:t>
            </a:r>
            <a:r>
              <a:rPr lang="de-DE" sz="36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3600" dirty="0"/>
              <a:t>Was verspricht Jesus den Jüngern? </a:t>
            </a:r>
          </a:p>
          <a:p>
            <a:pPr lvl="1"/>
            <a:r>
              <a:rPr lang="de-DE" sz="3600" dirty="0"/>
              <a:t>Wozu sind Christen durch den Heiligen Geist in der Lage? </a:t>
            </a:r>
          </a:p>
          <a:p>
            <a:pPr lvl="1"/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799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FAE7B-8988-F5BF-AE54-8EAF11921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28D2F-2AC4-3BB2-DE87-F93B96F94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Abrundung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2D78D2-A5CE-AB09-C75C-7BC0A7B52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22213"/>
            <a:ext cx="10178322" cy="5093712"/>
          </a:xfrm>
        </p:spPr>
        <p:txBody>
          <a:bodyPr>
            <a:normAutofit lnSpcReduction="10000"/>
          </a:bodyPr>
          <a:lstStyle/>
          <a:p>
            <a:r>
              <a:rPr lang="de-DE" sz="4800" dirty="0"/>
              <a:t>Räume dein Buch in dein Fach. </a:t>
            </a:r>
          </a:p>
          <a:p>
            <a:r>
              <a:rPr lang="de-DE" sz="4800" dirty="0"/>
              <a:t>Räume dann deinen Platz auf. </a:t>
            </a:r>
          </a:p>
          <a:p>
            <a:r>
              <a:rPr lang="de-DE" sz="4800" dirty="0"/>
              <a:t>Bereite alles für die nächste Stunde vor. </a:t>
            </a:r>
          </a:p>
          <a:p>
            <a:endParaRPr lang="de-DE" sz="4800" dirty="0"/>
          </a:p>
          <a:p>
            <a:r>
              <a:rPr lang="de-DE" sz="4800" dirty="0"/>
              <a:t>Unter deiner Bank befindet </a:t>
            </a:r>
            <a:r>
              <a:rPr lang="de-DE" sz="4800"/>
              <a:t>sich eine Bibel und ein Ordner</a:t>
            </a:r>
            <a:r>
              <a:rPr lang="de-DE" sz="4800" dirty="0"/>
              <a:t>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44F9973-CFF5-791D-9FD4-FBEC5F424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68329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01BCF-48EA-66AE-C374-B4AFE92C9B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Religion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88E194-B7C2-29A6-0100-5612019BB0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Klasse 9</a:t>
            </a:r>
          </a:p>
        </p:txBody>
      </p:sp>
    </p:spTree>
    <p:extLst>
      <p:ext uri="{BB962C8B-B14F-4D97-AF65-F5344CB8AC3E}">
        <p14:creationId xmlns:p14="http://schemas.microsoft.com/office/powerpoint/2010/main" val="14677316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FD099-93DC-E2C5-742F-C662C20E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Warm Up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0CAA62-92AB-F6D9-2A27-0E8E23147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49669"/>
            <a:ext cx="9688644" cy="4869914"/>
          </a:xfrm>
        </p:spPr>
        <p:txBody>
          <a:bodyPr>
            <a:normAutofit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41 </a:t>
            </a:r>
            <a:r>
              <a:rPr lang="de-DE" sz="3600" dirty="0"/>
              <a:t>auf. </a:t>
            </a:r>
          </a:p>
          <a:p>
            <a:r>
              <a:rPr lang="de-DE" sz="3600" dirty="0"/>
              <a:t>Wir lesen die </a:t>
            </a:r>
            <a:r>
              <a:rPr lang="de-DE" sz="3600" b="1" dirty="0"/>
              <a:t>Einführung</a:t>
            </a:r>
            <a:r>
              <a:rPr lang="de-DE" sz="3600" dirty="0"/>
              <a:t>. </a:t>
            </a:r>
            <a:r>
              <a:rPr lang="de-DE" sz="3400" dirty="0"/>
              <a:t>Markiere in </a:t>
            </a:r>
            <a:r>
              <a:rPr lang="de-DE" sz="3400" b="1" dirty="0">
                <a:solidFill>
                  <a:srgbClr val="FFC000"/>
                </a:solidFill>
              </a:rPr>
              <a:t>Gelb</a:t>
            </a:r>
            <a:r>
              <a:rPr lang="de-DE" sz="3400" dirty="0"/>
              <a:t>: </a:t>
            </a:r>
          </a:p>
          <a:p>
            <a:pPr lvl="1"/>
            <a:r>
              <a:rPr lang="de-DE" sz="3200" dirty="0"/>
              <a:t>Was liegt der christlichen Ethik zugrunde (S. 41)?</a:t>
            </a:r>
          </a:p>
          <a:p>
            <a:pPr lvl="1"/>
            <a:r>
              <a:rPr lang="de-DE" sz="3200" dirty="0"/>
              <a:t>Was meint der Mensch, das er überwinden könne </a:t>
            </a:r>
            <a:br>
              <a:rPr lang="de-DE" sz="3200" dirty="0"/>
            </a:br>
            <a:r>
              <a:rPr lang="de-DE" sz="3200" dirty="0"/>
              <a:t>(S. 42)?   </a:t>
            </a:r>
          </a:p>
          <a:p>
            <a:endParaRPr lang="de-DE" sz="3600" dirty="0"/>
          </a:p>
          <a:p>
            <a:r>
              <a:rPr lang="de-DE" sz="3600" b="1" dirty="0">
                <a:solidFill>
                  <a:srgbClr val="00B050"/>
                </a:solidFill>
              </a:rPr>
              <a:t>SHARE</a:t>
            </a:r>
            <a:r>
              <a:rPr lang="de-DE" sz="3600" dirty="0"/>
              <a:t> </a:t>
            </a:r>
          </a:p>
          <a:p>
            <a:pPr lvl="1"/>
            <a:r>
              <a:rPr lang="de-DE" sz="3400" dirty="0"/>
              <a:t>Lest eure Unterstreichungen vor. </a:t>
            </a:r>
          </a:p>
          <a:p>
            <a:pPr lvl="1"/>
            <a:endParaRPr lang="de-DE" sz="34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942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186F5-B72D-BBB1-C9B0-85148D44E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6767DD-BAE8-180D-3D8D-8477F3DDEC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7200" dirty="0"/>
              <a:t>Braucht man Gott?</a:t>
            </a:r>
            <a:br>
              <a:rPr lang="de-DE" sz="7200" dirty="0"/>
            </a:br>
            <a:r>
              <a:rPr lang="de-DE" sz="7200" dirty="0"/>
              <a:t>I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420EBCC-63B4-0C9B-DF0C-2FE2DAF4C9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Go(o)d News 4</a:t>
            </a:r>
          </a:p>
        </p:txBody>
      </p:sp>
    </p:spTree>
    <p:extLst>
      <p:ext uri="{BB962C8B-B14F-4D97-AF65-F5344CB8AC3E}">
        <p14:creationId xmlns:p14="http://schemas.microsoft.com/office/powerpoint/2010/main" val="3820808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7A4ED-DD7C-9E8B-26FE-F6A81A2B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5FABE-99C4-1128-469C-DFB87E22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4F6096-59A8-7F70-0766-1B9BF1759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42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42–43: „</a:t>
            </a:r>
            <a:r>
              <a:rPr lang="de-DE" sz="3600" i="1" dirty="0"/>
              <a:t>Tue,</a:t>
            </a:r>
            <a:r>
              <a:rPr lang="de-DE" sz="3600" b="1" dirty="0"/>
              <a:t> </a:t>
            </a:r>
            <a:r>
              <a:rPr lang="de-DE" sz="3600" dirty="0"/>
              <a:t>…“.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dirty="0"/>
              <a:t>Beantworte die Fragen in </a:t>
            </a:r>
            <a:r>
              <a:rPr lang="de-DE" sz="3600" b="1" dirty="0"/>
              <a:t>Aufgabe 1</a:t>
            </a:r>
            <a:r>
              <a:rPr lang="de-DE" sz="3600" dirty="0"/>
              <a:t>. </a:t>
            </a:r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1 a-b</a:t>
            </a:r>
            <a:r>
              <a:rPr lang="de-DE" sz="3400" dirty="0"/>
              <a:t>. </a:t>
            </a:r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1 a-d.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437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2DCCD-D2A2-DD88-FB4E-33E5644B7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5DBB4-DBB7-7AD0-CA69-DAFA9DE2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4AFF54-F697-1015-28B6-B90D3660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 lnSpcReduction="20000"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/>
              <a:t>Was hast du angekreuzt? </a:t>
            </a:r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/>
              <a:t>Was ist rot unterstrichen?</a:t>
            </a:r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/>
              <a:t>Weshalb lehnt man normative Verbindlichkeit ab?</a:t>
            </a:r>
          </a:p>
          <a:p>
            <a:pPr lvl="1"/>
            <a:endParaRPr lang="de-DE" sz="4000" dirty="0"/>
          </a:p>
          <a:p>
            <a:pPr lvl="1"/>
            <a:r>
              <a:rPr lang="de-DE" sz="4000" dirty="0"/>
              <a:t>Begründe, warum Christen die Situationsethik nicht befürworten.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F5D88E-C7BB-61B5-A14A-3CF68D8A0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4422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 lnSpcReduction="10000"/>
          </a:bodyPr>
          <a:lstStyle/>
          <a:p>
            <a:r>
              <a:rPr lang="de-DE" sz="3600" b="1" dirty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/>
              <a:t>Bearbeite </a:t>
            </a:r>
            <a:r>
              <a:rPr lang="de-DE" sz="3400" b="1" dirty="0"/>
              <a:t>Aufgabe 2</a:t>
            </a:r>
            <a:r>
              <a:rPr lang="de-DE" sz="3400" dirty="0"/>
              <a:t>.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</a:p>
          <a:p>
            <a:pPr marL="457200" lvl="1" indent="0">
              <a:buNone/>
            </a:pPr>
            <a:endParaRPr lang="de-DE" sz="3600" dirty="0"/>
          </a:p>
          <a:p>
            <a:r>
              <a:rPr lang="de-DE" sz="3600" b="1" dirty="0">
                <a:solidFill>
                  <a:srgbClr val="00B050"/>
                </a:solidFill>
              </a:rPr>
              <a:t>SHARE</a:t>
            </a:r>
          </a:p>
          <a:p>
            <a:pPr lvl="1"/>
            <a:r>
              <a:rPr lang="de-DE" sz="3400" dirty="0">
                <a:solidFill>
                  <a:schemeClr val="tx1"/>
                </a:solidFill>
              </a:rPr>
              <a:t>Wovor warnt die Bibel?</a:t>
            </a:r>
          </a:p>
          <a:p>
            <a:pPr lvl="1"/>
            <a:r>
              <a:rPr lang="de-DE" sz="3400" dirty="0">
                <a:solidFill>
                  <a:schemeClr val="tx1"/>
                </a:solidFill>
              </a:rPr>
              <a:t>Wie beschreibt das AT einen hochmütigen Menschen? </a:t>
            </a:r>
          </a:p>
          <a:p>
            <a:pPr lvl="1"/>
            <a:r>
              <a:rPr lang="de-DE" sz="3400" dirty="0">
                <a:solidFill>
                  <a:schemeClr val="tx1"/>
                </a:solidFill>
              </a:rPr>
              <a:t>Was müssen Christen hinsichtlich ihrer Kultur bedenken?</a:t>
            </a:r>
          </a:p>
          <a:p>
            <a:pPr lvl="1"/>
            <a:endParaRPr lang="de-DE" sz="3400" dirty="0">
              <a:solidFill>
                <a:schemeClr val="tx1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023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46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46–47: „</a:t>
            </a:r>
            <a:r>
              <a:rPr lang="de-DE" sz="3600" i="1" dirty="0"/>
              <a:t>Warum </a:t>
            </a:r>
            <a:r>
              <a:rPr lang="de-DE" sz="3600" dirty="0"/>
              <a:t>…?“.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b="1" dirty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/>
              <a:t>Beantworte die Fragen in </a:t>
            </a:r>
            <a:r>
              <a:rPr lang="de-DE" sz="3400" b="1" dirty="0"/>
              <a:t>Aufgabe 3</a:t>
            </a:r>
            <a:r>
              <a:rPr lang="de-DE" sz="3400" dirty="0"/>
              <a:t>. </a:t>
            </a:r>
          </a:p>
          <a:p>
            <a:pPr lvl="2"/>
            <a:r>
              <a:rPr lang="de-DE" sz="3200" b="1" dirty="0">
                <a:solidFill>
                  <a:srgbClr val="92D050"/>
                </a:solidFill>
              </a:rPr>
              <a:t>G-Niveau</a:t>
            </a:r>
            <a:r>
              <a:rPr lang="de-DE" sz="3200" dirty="0"/>
              <a:t>: </a:t>
            </a:r>
            <a:r>
              <a:rPr lang="de-DE" sz="3200" b="1" dirty="0"/>
              <a:t>Aufgabe 3 a-b</a:t>
            </a:r>
            <a:r>
              <a:rPr lang="de-DE" sz="3200" dirty="0"/>
              <a:t>. </a:t>
            </a:r>
          </a:p>
          <a:p>
            <a:pPr lvl="2"/>
            <a:r>
              <a:rPr lang="de-DE" sz="3200" b="1" dirty="0">
                <a:solidFill>
                  <a:srgbClr val="C00000"/>
                </a:solidFill>
              </a:rPr>
              <a:t>M-Niveau</a:t>
            </a:r>
            <a:r>
              <a:rPr lang="de-DE" sz="3200" dirty="0"/>
              <a:t>: </a:t>
            </a:r>
            <a:r>
              <a:rPr lang="de-DE" sz="3200" b="1" dirty="0"/>
              <a:t>Aufgabe 3 a-e.</a:t>
            </a:r>
            <a:endParaRPr lang="de-DE" sz="32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5428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1822D-B21B-445A-079A-0DE3552D8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9EB5C-ECED-17A5-7A39-B8A499A8E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349C07-B3D8-0CCA-E0CB-4F30B747B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/>
              <a:t>Wie entscheidet ein Tier? </a:t>
            </a:r>
          </a:p>
          <a:p>
            <a:pPr lvl="1"/>
            <a:r>
              <a:rPr lang="de-DE" sz="4000" dirty="0"/>
              <a:t>Was ist der Mensch im Vergleich zum Tier?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79A786-9C19-A2BC-44EF-D6AF09DD8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1741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47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47–48: „</a:t>
            </a:r>
            <a:r>
              <a:rPr lang="de-DE" sz="3600" i="1" dirty="0"/>
              <a:t>Verwaschene Ethik </a:t>
            </a:r>
            <a:r>
              <a:rPr lang="de-DE" sz="3600" dirty="0"/>
              <a:t>…“.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b="1" dirty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/>
              <a:t>Bearbeite </a:t>
            </a:r>
            <a:r>
              <a:rPr lang="de-DE" sz="3400" b="1" dirty="0"/>
              <a:t>Aufgabe 4</a:t>
            </a:r>
            <a:r>
              <a:rPr lang="de-DE" sz="3400" dirty="0"/>
              <a:t>.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2383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365FD-74FD-F9FD-371D-5AAD716C4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0DF2C-C416-0430-668A-9CAA0281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1D2ED9-4BDD-3DD6-A917-E010BC310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6600" b="1" dirty="0">
                <a:solidFill>
                  <a:srgbClr val="00B050"/>
                </a:solidFill>
              </a:rPr>
              <a:t>SHARE</a:t>
            </a:r>
            <a:r>
              <a:rPr lang="de-DE" sz="6600" dirty="0">
                <a:solidFill>
                  <a:srgbClr val="00B050"/>
                </a:solidFill>
              </a:rPr>
              <a:t> </a:t>
            </a:r>
          </a:p>
          <a:p>
            <a:pPr lvl="1" algn="just"/>
            <a:r>
              <a:rPr lang="de-DE" sz="4000" dirty="0"/>
              <a:t>Was passiert, wenn Jesus abgelehnt wird? </a:t>
            </a:r>
          </a:p>
          <a:p>
            <a:pPr marL="457200" lvl="1" indent="0" algn="just">
              <a:buNone/>
            </a:pPr>
            <a:endParaRPr lang="de-DE" sz="4000" dirty="0"/>
          </a:p>
          <a:p>
            <a:pPr lvl="1" algn="just"/>
            <a:r>
              <a:rPr lang="de-DE" sz="4000" dirty="0"/>
              <a:t>Was meint Ratzinger?</a:t>
            </a:r>
          </a:p>
          <a:p>
            <a:pPr marL="457200" lvl="1" indent="0" algn="just">
              <a:buNone/>
            </a:pPr>
            <a:endParaRPr lang="de-DE" sz="4000" dirty="0"/>
          </a:p>
          <a:p>
            <a:pPr lvl="1"/>
            <a:r>
              <a:rPr lang="de-DE" sz="4000" dirty="0"/>
              <a:t>Zähle Merkmale der „Diktatur des Relativismus“ auf.</a:t>
            </a:r>
            <a:endParaRPr lang="de-DE" sz="48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40FF817-52FF-39FF-35FD-DB6AD52DB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7745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Puffer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b="1" dirty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/>
              <a:t>Bearbeite </a:t>
            </a:r>
            <a:r>
              <a:rPr lang="de-DE" sz="3400" b="1" dirty="0"/>
              <a:t>Aufgabe 5</a:t>
            </a:r>
            <a:r>
              <a:rPr lang="de-DE" sz="3400" dirty="0"/>
              <a:t>.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</a:p>
          <a:p>
            <a:pPr lvl="1"/>
            <a:endParaRPr lang="de-DE" sz="3600" dirty="0"/>
          </a:p>
          <a:p>
            <a:r>
              <a:rPr lang="de-DE" sz="3600" b="1" dirty="0">
                <a:solidFill>
                  <a:srgbClr val="00B050"/>
                </a:solidFill>
              </a:rPr>
              <a:t>SHARE</a:t>
            </a:r>
            <a:r>
              <a:rPr lang="de-DE" sz="36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3600" dirty="0"/>
              <a:t>Was meinst du zu dem Statement?</a:t>
            </a:r>
          </a:p>
          <a:p>
            <a:pPr lvl="1"/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9160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FAE7B-8988-F5BF-AE54-8EAF11921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28D2F-2AC4-3BB2-DE87-F93B96F94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Abrundung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2D78D2-A5CE-AB09-C75C-7BC0A7B52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22213"/>
            <a:ext cx="10178322" cy="5093712"/>
          </a:xfrm>
        </p:spPr>
        <p:txBody>
          <a:bodyPr>
            <a:normAutofit lnSpcReduction="10000"/>
          </a:bodyPr>
          <a:lstStyle/>
          <a:p>
            <a:r>
              <a:rPr lang="de-DE" sz="4800" dirty="0"/>
              <a:t>Räume dein Buch in dein Fach. </a:t>
            </a:r>
          </a:p>
          <a:p>
            <a:r>
              <a:rPr lang="de-DE" sz="4800" dirty="0"/>
              <a:t>Räume dann deinen Platz auf. </a:t>
            </a:r>
          </a:p>
          <a:p>
            <a:r>
              <a:rPr lang="de-DE" sz="4800" dirty="0"/>
              <a:t>Bereite alles für die nächste Stunde vor. </a:t>
            </a:r>
          </a:p>
          <a:p>
            <a:endParaRPr lang="de-DE" sz="4800" dirty="0"/>
          </a:p>
          <a:p>
            <a:r>
              <a:rPr lang="de-DE" sz="4800" dirty="0"/>
              <a:t>Unter deiner Bank befindet sich eine Bibel und ein Ordner.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44F9973-CFF5-791D-9FD4-FBEC5F424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003130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01BCF-48EA-66AE-C374-B4AFE92C9B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Religion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88E194-B7C2-29A6-0100-5612019BB0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Klasse 9</a:t>
            </a:r>
          </a:p>
        </p:txBody>
      </p:sp>
    </p:spTree>
    <p:extLst>
      <p:ext uri="{BB962C8B-B14F-4D97-AF65-F5344CB8AC3E}">
        <p14:creationId xmlns:p14="http://schemas.microsoft.com/office/powerpoint/2010/main" val="92344461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FD099-93DC-E2C5-742F-C662C20E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Warm Up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0CAA62-92AB-F6D9-2A27-0E8E23147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22385"/>
            <a:ext cx="9688644" cy="47971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6000" i="1" dirty="0"/>
              <a:t>Um Gutes zu tun, brauche ich keinen Gott!</a:t>
            </a:r>
            <a:br>
              <a:rPr lang="de-DE" sz="6000" i="1" dirty="0"/>
            </a:br>
            <a:r>
              <a:rPr lang="de-DE" sz="6000" dirty="0"/>
              <a:t>Nimm Stellung zu dieser Behauptung.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169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186F5-B72D-BBB1-C9B0-85148D44E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6767DD-BAE8-180D-3D8D-8477F3DDEC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7200" dirty="0"/>
              <a:t>braucht man Gott ?</a:t>
            </a:r>
            <a:br>
              <a:rPr lang="de-DE" sz="7200" dirty="0"/>
            </a:br>
            <a:r>
              <a:rPr lang="de-DE" sz="7200" dirty="0"/>
              <a:t>II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420EBCC-63B4-0C9B-DF0C-2FE2DAF4C9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Go(o)d News 4</a:t>
            </a:r>
          </a:p>
        </p:txBody>
      </p:sp>
    </p:spTree>
    <p:extLst>
      <p:ext uri="{BB962C8B-B14F-4D97-AF65-F5344CB8AC3E}">
        <p14:creationId xmlns:p14="http://schemas.microsoft.com/office/powerpoint/2010/main" val="142400168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7A4ED-DD7C-9E8B-26FE-F6A81A2B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5FABE-99C4-1128-469C-DFB87E22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4F6096-59A8-7F70-0766-1B9BF1759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49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49–50: „</a:t>
            </a:r>
            <a:r>
              <a:rPr lang="de-DE" sz="3600" i="1" dirty="0"/>
              <a:t>Wieso die </a:t>
            </a:r>
            <a:r>
              <a:rPr lang="de-DE" sz="3600" dirty="0"/>
              <a:t>…“.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dirty="0"/>
              <a:t>Beantworte die Fragen in </a:t>
            </a:r>
            <a:r>
              <a:rPr lang="de-DE" sz="3600" b="1" dirty="0"/>
              <a:t>Aufgabe 1</a:t>
            </a:r>
            <a:r>
              <a:rPr lang="de-DE" sz="3600" dirty="0"/>
              <a:t>. </a:t>
            </a:r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1 a-c</a:t>
            </a:r>
            <a:r>
              <a:rPr lang="de-DE" sz="3400" dirty="0"/>
              <a:t>. </a:t>
            </a:r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1 a-e.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4080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2DCCD-D2A2-DD88-FB4E-33E5644B7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5DBB4-DBB7-7AD0-CA69-DAFA9DE2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4AFF54-F697-1015-28B6-B90D3660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77500" lnSpcReduction="20000"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/>
              <a:t>In welchen Evangelien steht die Bergpredigt? </a:t>
            </a:r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/>
              <a:t>Wer beruft sich wann auf die Bergpredigt?</a:t>
            </a:r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/>
              <a:t>An wen richtet sich die Bergpredigt vorrangig? </a:t>
            </a:r>
          </a:p>
          <a:p>
            <a:pPr lvl="1"/>
            <a:endParaRPr lang="de-DE" sz="4000" dirty="0"/>
          </a:p>
          <a:p>
            <a:pPr lvl="1"/>
            <a:r>
              <a:rPr lang="de-DE" sz="4000" dirty="0"/>
              <a:t>Womit stattet Jesus seine Jünger aus?</a:t>
            </a:r>
          </a:p>
          <a:p>
            <a:pPr lvl="1"/>
            <a:endParaRPr lang="de-DE" sz="4000" dirty="0"/>
          </a:p>
          <a:p>
            <a:pPr lvl="1"/>
            <a:r>
              <a:rPr lang="de-DE" sz="4000" dirty="0"/>
              <a:t>Was ist die Bergpredigt nicht?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F5D88E-C7BB-61B5-A14A-3CF68D8A0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6986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4A6FA-8B05-BEAC-8C4A-ECD7E975A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AF9696-2F13-FF72-81CD-F696A9810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FB9A7CA-FEC5-9E83-6C8A-6E7089E71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52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52–53: „</a:t>
            </a:r>
            <a:r>
              <a:rPr lang="de-DE" sz="3600" i="1" dirty="0"/>
              <a:t>Wenn das Gute </a:t>
            </a:r>
            <a:r>
              <a:rPr lang="de-DE" sz="3600" dirty="0"/>
              <a:t>…“.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b="1" dirty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/>
              <a:t>Bearbeite </a:t>
            </a:r>
            <a:r>
              <a:rPr lang="de-DE" sz="3400" b="1" dirty="0"/>
              <a:t>Aufgabe 2</a:t>
            </a:r>
            <a:r>
              <a:rPr lang="de-DE" sz="3400" dirty="0"/>
              <a:t>.</a:t>
            </a:r>
          </a:p>
          <a:p>
            <a:pPr marL="457200" lvl="1" indent="0">
              <a:buNone/>
            </a:pPr>
            <a:endParaRPr lang="de-DE" sz="1100" dirty="0"/>
          </a:p>
          <a:p>
            <a:pPr marL="457200" lvl="1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90CB50B-726F-B9A1-6378-DEBEDB628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269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55AF6-9307-C8F5-E403-FBB4C4A12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4D41B1-F2BE-8AE2-764F-87D954D41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8E0433-5864-8A7F-A256-A156E5478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/>
              <a:t>Weshalb spricht man bei christlicher Ethik von Glaubensethik?</a:t>
            </a:r>
          </a:p>
          <a:p>
            <a:pPr lvl="1"/>
            <a:r>
              <a:rPr lang="de-DE" sz="4000" dirty="0"/>
              <a:t>Was treibt den Christen an, Gutes zu tun? </a:t>
            </a:r>
          </a:p>
          <a:p>
            <a:pPr lvl="1"/>
            <a:r>
              <a:rPr lang="de-DE" sz="4000" dirty="0"/>
              <a:t>In welcher Haltung lebt ein Christ wem gegenüber?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426AE9A-7354-E415-9960-E2BF145B4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443308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53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53 „</a:t>
            </a:r>
            <a:r>
              <a:rPr lang="de-DE" sz="3600" i="1" dirty="0"/>
              <a:t>Kein unwilliger </a:t>
            </a:r>
            <a:r>
              <a:rPr lang="de-DE" sz="3600" dirty="0"/>
              <a:t>…“.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b="1" dirty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/>
              <a:t>Beantworte die Fragen in </a:t>
            </a:r>
            <a:r>
              <a:rPr lang="de-DE" sz="3400" b="1" dirty="0"/>
              <a:t>Aufgabe 3</a:t>
            </a:r>
            <a:r>
              <a:rPr lang="de-DE" sz="3400" dirty="0"/>
              <a:t>. </a:t>
            </a:r>
          </a:p>
          <a:p>
            <a:pPr lvl="2"/>
            <a:r>
              <a:rPr lang="de-DE" sz="3200" b="1" dirty="0">
                <a:solidFill>
                  <a:srgbClr val="92D050"/>
                </a:solidFill>
              </a:rPr>
              <a:t>G-Niveau</a:t>
            </a:r>
            <a:r>
              <a:rPr lang="de-DE" sz="3200" dirty="0"/>
              <a:t>: </a:t>
            </a:r>
            <a:r>
              <a:rPr lang="de-DE" sz="3200" b="1" dirty="0"/>
              <a:t>Aufgabe 3 a</a:t>
            </a:r>
            <a:r>
              <a:rPr lang="de-DE" sz="3200" dirty="0"/>
              <a:t>. </a:t>
            </a:r>
          </a:p>
          <a:p>
            <a:pPr lvl="2"/>
            <a:r>
              <a:rPr lang="de-DE" sz="3200" b="1" dirty="0">
                <a:solidFill>
                  <a:srgbClr val="C00000"/>
                </a:solidFill>
              </a:rPr>
              <a:t>M-Niveau</a:t>
            </a:r>
            <a:r>
              <a:rPr lang="de-DE" sz="3200" dirty="0"/>
              <a:t>: </a:t>
            </a:r>
            <a:r>
              <a:rPr lang="de-DE" sz="3200" b="1" dirty="0"/>
              <a:t>Aufgabe 3 a-b.</a:t>
            </a:r>
            <a:endParaRPr lang="de-DE" sz="32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66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1822D-B21B-445A-079A-0DE3552D8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9EB5C-ECED-17A5-7A39-B8A499A8E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349C07-B3D8-0CCA-E0CB-4F30B747B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/>
              <a:t>Welche Begriffe charakterisieren den Grundton der christlichen Ethik?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79A786-9C19-A2BC-44EF-D6AF09DD8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214179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54 </a:t>
            </a:r>
            <a:r>
              <a:rPr lang="de-DE" sz="3600" dirty="0"/>
              <a:t>auf.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das Lebenszeugnis von Holger Clas. </a:t>
            </a:r>
          </a:p>
          <a:p>
            <a:endParaRPr lang="de-DE" sz="3600" b="1" dirty="0">
              <a:solidFill>
                <a:srgbClr val="FF0000"/>
              </a:solidFill>
            </a:endParaRPr>
          </a:p>
          <a:p>
            <a:r>
              <a:rPr lang="de-DE" sz="3600" b="1" dirty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/>
              <a:t>Bearbeite </a:t>
            </a:r>
            <a:r>
              <a:rPr lang="de-DE" sz="3400" b="1" dirty="0"/>
              <a:t>Aufgabe 4</a:t>
            </a:r>
            <a:r>
              <a:rPr lang="de-DE" sz="3400" dirty="0"/>
              <a:t>.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509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365FD-74FD-F9FD-371D-5AAD716C4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0DF2C-C416-0430-668A-9CAA0281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1D2ED9-4BDD-3DD6-A917-E010BC310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6600" b="1" dirty="0">
                <a:solidFill>
                  <a:srgbClr val="00B050"/>
                </a:solidFill>
              </a:rPr>
              <a:t>SHARE</a:t>
            </a:r>
            <a:r>
              <a:rPr lang="de-DE" sz="6600" dirty="0">
                <a:solidFill>
                  <a:srgbClr val="00B050"/>
                </a:solidFill>
              </a:rPr>
              <a:t> </a:t>
            </a:r>
          </a:p>
          <a:p>
            <a:pPr lvl="1" algn="just"/>
            <a:r>
              <a:rPr lang="de-DE" sz="4000" dirty="0"/>
              <a:t>Weshalb sind Werte Menschen wichtig?</a:t>
            </a:r>
          </a:p>
          <a:p>
            <a:pPr marL="457200" lvl="1" indent="0" algn="just">
              <a:buNone/>
            </a:pPr>
            <a:endParaRPr lang="de-DE" sz="4000" dirty="0"/>
          </a:p>
          <a:p>
            <a:pPr lvl="1" algn="just"/>
            <a:r>
              <a:rPr lang="de-DE" sz="4000" dirty="0"/>
              <a:t>Welche Werte sind wichtig?</a:t>
            </a:r>
          </a:p>
          <a:p>
            <a:pPr marL="457200" lvl="1" indent="0" algn="just">
              <a:buNone/>
            </a:pPr>
            <a:endParaRPr lang="de-DE" sz="4000" dirty="0"/>
          </a:p>
          <a:p>
            <a:pPr lvl="1" algn="just"/>
            <a:r>
              <a:rPr lang="de-DE" sz="4000" dirty="0"/>
              <a:t>Wo findet H. Clas Halt?</a:t>
            </a:r>
            <a:endParaRPr lang="de-DE" sz="48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40FF817-52FF-39FF-35FD-DB6AD52DB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0992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Puffer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b="1" dirty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/>
              <a:t>Bearbeite </a:t>
            </a:r>
            <a:r>
              <a:rPr lang="de-DE" sz="3400" b="1" dirty="0"/>
              <a:t>Aufgabe 5</a:t>
            </a:r>
            <a:r>
              <a:rPr lang="de-DE" sz="3400" dirty="0"/>
              <a:t>.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Ergebnisse!</a:t>
            </a:r>
          </a:p>
          <a:p>
            <a:pPr lvl="1"/>
            <a:endParaRPr lang="de-DE" sz="3600" dirty="0"/>
          </a:p>
          <a:p>
            <a:r>
              <a:rPr lang="de-DE" sz="3600" b="1" dirty="0">
                <a:solidFill>
                  <a:srgbClr val="00B050"/>
                </a:solidFill>
              </a:rPr>
              <a:t>SHARE</a:t>
            </a:r>
            <a:r>
              <a:rPr lang="de-DE" sz="36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3600" dirty="0"/>
              <a:t>Was meinst du zu dem Statement?</a:t>
            </a:r>
          </a:p>
          <a:p>
            <a:pPr lvl="1"/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920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FAE7B-8988-F5BF-AE54-8EAF11921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28D2F-2AC4-3BB2-DE87-F93B96F94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Abrundung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2D78D2-A5CE-AB09-C75C-7BC0A7B52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22213"/>
            <a:ext cx="10178322" cy="5093712"/>
          </a:xfrm>
        </p:spPr>
        <p:txBody>
          <a:bodyPr>
            <a:normAutofit lnSpcReduction="10000"/>
          </a:bodyPr>
          <a:lstStyle/>
          <a:p>
            <a:r>
              <a:rPr lang="de-DE" sz="4800" dirty="0"/>
              <a:t>Räume dein Buch in dein Fach. </a:t>
            </a:r>
          </a:p>
          <a:p>
            <a:r>
              <a:rPr lang="de-DE" sz="4800" dirty="0"/>
              <a:t>Räume dann deinen Platz auf. </a:t>
            </a:r>
          </a:p>
          <a:p>
            <a:r>
              <a:rPr lang="de-DE" sz="4800" dirty="0"/>
              <a:t>Bereite alles für die nächste Stunde vor. </a:t>
            </a:r>
          </a:p>
          <a:p>
            <a:endParaRPr lang="de-DE" sz="4800" dirty="0"/>
          </a:p>
          <a:p>
            <a:r>
              <a:rPr lang="de-DE" sz="4800" dirty="0"/>
              <a:t>Unter deiner Bank befindet sich 1x Bibel und 1x Ordner.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44F9973-CFF5-791D-9FD4-FBEC5F424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39773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2123</Words>
  <Application>Microsoft Office PowerPoint</Application>
  <PresentationFormat>Breitbild</PresentationFormat>
  <Paragraphs>523</Paragraphs>
  <Slides>75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75</vt:i4>
      </vt:variant>
    </vt:vector>
  </HeadingPairs>
  <TitlesOfParts>
    <vt:vector size="82" baseType="lpstr">
      <vt:lpstr>Aptos</vt:lpstr>
      <vt:lpstr>Aptos Display</vt:lpstr>
      <vt:lpstr>Arial</vt:lpstr>
      <vt:lpstr>Gill Sans MT</vt:lpstr>
      <vt:lpstr>Impact</vt:lpstr>
      <vt:lpstr>Office</vt:lpstr>
      <vt:lpstr>Badge</vt:lpstr>
      <vt:lpstr>Religion</vt:lpstr>
      <vt:lpstr>Warm Up</vt:lpstr>
      <vt:lpstr>Prolog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Puffer</vt:lpstr>
      <vt:lpstr>Wissen erwerben</vt:lpstr>
      <vt:lpstr>Religion</vt:lpstr>
      <vt:lpstr>Warm Up</vt:lpstr>
      <vt:lpstr>Gott als Quelle und Erfinder des Guten I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Puffer</vt:lpstr>
      <vt:lpstr>Abrundung</vt:lpstr>
      <vt:lpstr>Religion</vt:lpstr>
      <vt:lpstr>Warm Up</vt:lpstr>
      <vt:lpstr>Gott als Quelle und Erfinder des Guten II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Abrundung</vt:lpstr>
      <vt:lpstr>Vorbemerkung</vt:lpstr>
      <vt:lpstr>Religion</vt:lpstr>
      <vt:lpstr>Warm Up</vt:lpstr>
      <vt:lpstr>Gutes Tun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Puffer</vt:lpstr>
      <vt:lpstr>Abrundung</vt:lpstr>
      <vt:lpstr>Religion</vt:lpstr>
      <vt:lpstr>Warm Up</vt:lpstr>
      <vt:lpstr>Braucht man Gott? I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Puffer</vt:lpstr>
      <vt:lpstr>Abrundung</vt:lpstr>
      <vt:lpstr>Religion</vt:lpstr>
      <vt:lpstr>Warm Up</vt:lpstr>
      <vt:lpstr>braucht man Gott ? II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Puffer</vt:lpstr>
      <vt:lpstr>Abrundung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Hoefflin, Joel</dc:creator>
  <cp:lastModifiedBy>Hoefflin, Joel</cp:lastModifiedBy>
  <cp:revision>1</cp:revision>
  <dcterms:created xsi:type="dcterms:W3CDTF">2024-12-09T10:46:55Z</dcterms:created>
  <dcterms:modified xsi:type="dcterms:W3CDTF">2024-12-09T10:48:47Z</dcterms:modified>
</cp:coreProperties>
</file>